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hAmSZgLRdSHXyh0j4G3w6+EV3zS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Nancy Lorime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02-09T18:31:05.014">
    <p:pos x="396" y="862"/>
    <p:text>check on these on final edit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GWJPQxc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" name="Google Shape;45;p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" name="Google Shape;51;p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3d29ef2b0d_0_0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3d29ef2b0d_0_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p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3d29ef2b0d_0_8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g23d29ef2b0d_0_8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p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8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9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10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aa5bed1be0_0_2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aa5bed1be0_0_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aa5bed1be0_0_9:notes"/>
          <p:cNvSpPr/>
          <p:nvPr>
            <p:ph idx="2" type="sldImg"/>
          </p:nvPr>
        </p:nvSpPr>
        <p:spPr>
          <a:xfrm>
            <a:off x="406400" y="696913"/>
            <a:ext cx="6197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aa5bed1be0_0_9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12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1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CC Training Slides 1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pic>
        <p:nvPicPr>
          <p:cNvPr descr="Image preview" id="11" name="Google Shape;1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61397" y="514350"/>
            <a:ext cx="342120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5"/>
          <p:cNvSpPr txBox="1"/>
          <p:nvPr/>
        </p:nvSpPr>
        <p:spPr>
          <a:xfrm>
            <a:off x="4228526" y="4092350"/>
            <a:ext cx="48243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PCC SCT Task Group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on Linked Data Training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2"/>
                </a:solidFill>
              </a:rPr>
              <a:t>updated February 2024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3" name="Google Shape;13;p15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3600"/>
            </a:lvl9pPr>
          </a:lstStyle>
          <a:p/>
        </p:txBody>
      </p:sp>
      <p:sp>
        <p:nvSpPr>
          <p:cNvPr id="16" name="Google Shape;16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" name="Google Shape;1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16"/>
          <p:cNvSpPr txBox="1"/>
          <p:nvPr/>
        </p:nvSpPr>
        <p:spPr>
          <a:xfrm>
            <a:off x="3354675" y="1228575"/>
            <a:ext cx="1336800" cy="1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no border">
  <p:cSld name="TITLE_AND_TWO_COLUMNS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17"/>
          <p:cNvSpPr txBox="1"/>
          <p:nvPr>
            <p:ph idx="1" type="body"/>
          </p:nvPr>
        </p:nvSpPr>
        <p:spPr>
          <a:xfrm>
            <a:off x="628650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3" name="Google Shape;23;p17"/>
          <p:cNvSpPr txBox="1"/>
          <p:nvPr>
            <p:ph idx="2" type="body"/>
          </p:nvPr>
        </p:nvSpPr>
        <p:spPr>
          <a:xfrm>
            <a:off x="4666819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746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1pPr>
            <a:lvl2pPr indent="-3746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2pPr>
            <a:lvl3pPr indent="-3746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3pPr>
            <a:lvl4pPr indent="-3746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4pPr>
            <a:lvl5pPr indent="-37465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5pPr>
            <a:lvl6pPr indent="-3746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6pPr>
            <a:lvl7pPr indent="-3746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7pPr>
            <a:lvl8pPr indent="-3746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8pPr>
            <a:lvl9pPr indent="-3746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30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8"/>
          <p:cNvSpPr/>
          <p:nvPr/>
        </p:nvSpPr>
        <p:spPr>
          <a:xfrm>
            <a:off x="4907100" y="0"/>
            <a:ext cx="58728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8"/>
          <p:cNvSpPr txBox="1"/>
          <p:nvPr>
            <p:ph type="title"/>
          </p:nvPr>
        </p:nvSpPr>
        <p:spPr>
          <a:xfrm>
            <a:off x="265500" y="290363"/>
            <a:ext cx="3948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7" name="Google Shape;27;p18"/>
          <p:cNvSpPr txBox="1"/>
          <p:nvPr>
            <p:ph idx="1" type="subTitle"/>
          </p:nvPr>
        </p:nvSpPr>
        <p:spPr>
          <a:xfrm>
            <a:off x="265500" y="1090463"/>
            <a:ext cx="3948600" cy="3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left column (for screenshots)">
  <p:cSld name="TITLE_AND_TWO_COLUMNS_1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311700" y="1152469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arrow right column (for screenshots)">
  <p:cSld name="TITLE_AND_TWO_COLUMNS_1_1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6274181" y="1132238"/>
            <a:ext cx="229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6" name="Google Shape;3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746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2pPr>
            <a:lvl3pPr indent="-3746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3pPr>
            <a:lvl4pPr indent="-3746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4pPr>
            <a:lvl5pPr indent="-3746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5pPr>
            <a:lvl6pPr indent="-3746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■"/>
              <a:defRPr/>
            </a:lvl6pPr>
            <a:lvl7pPr indent="-3746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●"/>
              <a:defRPr/>
            </a:lvl7pPr>
            <a:lvl8pPr indent="-3746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300"/>
              <a:buChar char="○"/>
              <a:defRPr/>
            </a:lvl8pPr>
            <a:lvl9pPr indent="-3746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300"/>
              <a:buChar char="■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46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46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46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46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46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46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○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46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300"/>
              <a:buFont typeface="Arial"/>
              <a:buChar char="■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iki.lyrasis.org/pages/viewpage.action?pageId=187176106" TargetMode="External"/><Relationship Id="rId4" Type="http://schemas.openxmlformats.org/officeDocument/2006/relationships/hyperlink" Target="https://wiki.lyrasis.org/display/LD4P2/Profiles+Working+Group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rdatoolkit.org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youtu.be/uju4wT9uBIA" TargetMode="External"/><Relationship Id="rId4" Type="http://schemas.openxmlformats.org/officeDocument/2006/relationships/hyperlink" Target="https://youtu.be/uju4wT9uBIA" TargetMode="External"/><Relationship Id="rId10" Type="http://schemas.openxmlformats.org/officeDocument/2006/relationships/hyperlink" Target="https://www.youtube.com/user/alctsce/search?query=linked+data" TargetMode="External"/><Relationship Id="rId9" Type="http://schemas.openxmlformats.org/officeDocument/2006/relationships/hyperlink" Target="https://www.youtube.com/user/alctsce/search?query=linked+data" TargetMode="External"/><Relationship Id="rId5" Type="http://schemas.openxmlformats.org/officeDocument/2006/relationships/hyperlink" Target="https://youtu.be/uju4wT9uBIA" TargetMode="External"/><Relationship Id="rId6" Type="http://schemas.openxmlformats.org/officeDocument/2006/relationships/hyperlink" Target="https://www.oclc.org/research/areas/data-science/linkeddata/linked-data-getting-started.html" TargetMode="External"/><Relationship Id="rId7" Type="http://schemas.openxmlformats.org/officeDocument/2006/relationships/hyperlink" Target="https://youtu.be/hXGAh6kTGnU" TargetMode="External"/><Relationship Id="rId8" Type="http://schemas.openxmlformats.org/officeDocument/2006/relationships/hyperlink" Target="https://youtu.be/hXGAh6kTGnU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loc.gov/bibframe" TargetMode="External"/><Relationship Id="rId4" Type="http://schemas.openxmlformats.org/officeDocument/2006/relationships/hyperlink" Target="http://loc.gov/bibframe/docs/bibframe2-model.html" TargetMode="External"/><Relationship Id="rId5" Type="http://schemas.openxmlformats.org/officeDocument/2006/relationships/hyperlink" Target="https://www.loc.gov/bibframe/faqs/" TargetMode="External"/><Relationship Id="rId6" Type="http://schemas.openxmlformats.org/officeDocument/2006/relationships/hyperlink" Target="http://loc.gov/aba/pcc/bibframe/bibframe-and-pcc.html" TargetMode="External"/><Relationship Id="rId7" Type="http://schemas.openxmlformats.org/officeDocument/2006/relationships/hyperlink" Target="https://www.youtube.com/@alctsce/search?query=bibframe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iki.lyrasis.org/display/PFCCP/PCC+Sinopia+Cataloging+Affinity+Group" TargetMode="External"/><Relationship Id="rId4" Type="http://schemas.openxmlformats.org/officeDocument/2006/relationships/hyperlink" Target="http://help.sinopia.io" TargetMode="External"/><Relationship Id="rId5" Type="http://schemas.openxmlformats.org/officeDocument/2006/relationships/hyperlink" Target="https://lsoft.com/scripts/wl.exe?SL1=BIBFRAME&amp;H=LISTSERV.LOC.GOV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iki.lyrasis.org/pages/viewpage.action?pageId=249135298" TargetMode="External"/><Relationship Id="rId4" Type="http://schemas.openxmlformats.org/officeDocument/2006/relationships/hyperlink" Target="https://wiki.lyrasis.org/display/PFCCP/Linked+Data+Advisory+Committee" TargetMode="External"/><Relationship Id="rId5" Type="http://schemas.openxmlformats.org/officeDocument/2006/relationships/hyperlink" Target="https://wiki.lyrasis.org/display/PFCCP/SCT+Task+Group+on+Linked+Data+Training" TargetMode="External"/><Relationship Id="rId6" Type="http://schemas.openxmlformats.org/officeDocument/2006/relationships/hyperlink" Target="https://wiki.lyrasis.org/display/PFCCP/PCC+Working+Group+on+Metadata+Application+Profiles" TargetMode="External"/><Relationship Id="rId7" Type="http://schemas.openxmlformats.org/officeDocument/2006/relationships/hyperlink" Target="https://wiki.lyrasis.org/display/PFCCP/Identity+Management+Advisory+Committee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"/>
          <p:cNvSpPr txBox="1"/>
          <p:nvPr>
            <p:ph idx="2" type="ctrTitle"/>
          </p:nvPr>
        </p:nvSpPr>
        <p:spPr>
          <a:xfrm>
            <a:off x="311738" y="1543593"/>
            <a:ext cx="852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Sinopia Training Module 1</a:t>
            </a:r>
            <a:endParaRPr/>
          </a:p>
        </p:txBody>
      </p:sp>
      <p:sp>
        <p:nvSpPr>
          <p:cNvPr id="48" name="Google Shape;48;p1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/>
              <a:t>Introduction to Sinopia 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3300"/>
              <a:t>Sinopia Training Task </a:t>
            </a:r>
            <a:r>
              <a:rPr lang="en-US" sz="3300"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Group</a:t>
            </a:r>
            <a:r>
              <a:rPr lang="en-US" sz="3300"/>
              <a:t> (2019-2021)</a:t>
            </a:r>
            <a:endParaRPr sz="3300"/>
          </a:p>
        </p:txBody>
      </p:sp>
      <p:sp>
        <p:nvSpPr>
          <p:cNvPr id="54" name="Google Shape;54;p2"/>
          <p:cNvSpPr txBox="1"/>
          <p:nvPr>
            <p:ph idx="1" type="body"/>
          </p:nvPr>
        </p:nvSpPr>
        <p:spPr>
          <a:xfrm>
            <a:off x="628650" y="1890324"/>
            <a:ext cx="3941100" cy="25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746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Char char="•"/>
            </a:pPr>
            <a:r>
              <a:rPr lang="en-US"/>
              <a:t>Paul Burley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/>
              <a:t>Adam Cohen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>
                <a:solidFill>
                  <a:schemeClr val="dk1"/>
                </a:solidFill>
              </a:rPr>
              <a:t>Michelle Futornick</a:t>
            </a:r>
            <a:endParaRPr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/>
              <a:t>Greta de Groat</a:t>
            </a:r>
            <a:endParaRPr/>
          </a:p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/>
              <a:t>Jeannette Ho</a:t>
            </a:r>
            <a:endParaRPr/>
          </a:p>
        </p:txBody>
      </p:sp>
      <p:sp>
        <p:nvSpPr>
          <p:cNvPr id="55" name="Google Shape;5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2"/>
          <p:cNvSpPr txBox="1"/>
          <p:nvPr>
            <p:ph idx="1" type="body"/>
          </p:nvPr>
        </p:nvSpPr>
        <p:spPr>
          <a:xfrm>
            <a:off x="3941025" y="1862000"/>
            <a:ext cx="3941100" cy="25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>
                <a:solidFill>
                  <a:schemeClr val="dk1"/>
                </a:solidFill>
              </a:rPr>
              <a:t>John Hostage</a:t>
            </a:r>
            <a:endParaRPr>
              <a:solidFill>
                <a:schemeClr val="dk1"/>
              </a:solidFill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>
                <a:solidFill>
                  <a:schemeClr val="dk1"/>
                </a:solidFill>
              </a:rPr>
              <a:t>Nancy Lorimer</a:t>
            </a:r>
            <a:endParaRPr>
              <a:solidFill>
                <a:schemeClr val="dk1"/>
              </a:solidFill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>
                <a:solidFill>
                  <a:schemeClr val="dk1"/>
                </a:solidFill>
              </a:rPr>
              <a:t>Beth Picknally Camden</a:t>
            </a:r>
            <a:endParaRPr>
              <a:solidFill>
                <a:schemeClr val="dk1"/>
              </a:solidFill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>
                <a:solidFill>
                  <a:schemeClr val="dk1"/>
                </a:solidFill>
              </a:rPr>
              <a:t>Brian Stearns (Chair)</a:t>
            </a:r>
            <a:endParaRPr>
              <a:solidFill>
                <a:schemeClr val="dk1"/>
              </a:solidFill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>
                <a:solidFill>
                  <a:schemeClr val="dk1"/>
                </a:solidFill>
              </a:rPr>
              <a:t>Craig Thomas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sp>
        <p:nvSpPr>
          <p:cNvPr id="57" name="Google Shape;57;p2"/>
          <p:cNvSpPr txBox="1"/>
          <p:nvPr>
            <p:ph idx="1" type="body"/>
          </p:nvPr>
        </p:nvSpPr>
        <p:spPr>
          <a:xfrm>
            <a:off x="718725" y="1096725"/>
            <a:ext cx="5688000" cy="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chemeClr val="dk1"/>
                </a:solidFill>
              </a:rPr>
              <a:t>Developed the original training for Sinopia</a:t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3d29ef2b0d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PCC SCT Task Group on Linked Training (2022-)</a:t>
            </a:r>
            <a:endParaRPr sz="3000"/>
          </a:p>
        </p:txBody>
      </p:sp>
      <p:sp>
        <p:nvSpPr>
          <p:cNvPr id="63" name="Google Shape;63;g23d29ef2b0d_0_0"/>
          <p:cNvSpPr txBox="1"/>
          <p:nvPr>
            <p:ph idx="1" type="body"/>
          </p:nvPr>
        </p:nvSpPr>
        <p:spPr>
          <a:xfrm>
            <a:off x="628650" y="1799675"/>
            <a:ext cx="3851700" cy="283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8300" lvl="0" marL="457200" rtl="0" algn="l">
              <a:spcBef>
                <a:spcPts val="8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Ben Abrahamse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May Chan (Co-Chair)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solidFill>
                  <a:schemeClr val="dk1"/>
                </a:solidFill>
              </a:rPr>
              <a:t>Catrina Davis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Abby Dover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>
                <a:solidFill>
                  <a:schemeClr val="dk1"/>
                </a:solidFill>
              </a:rPr>
              <a:t>Paul Frank</a:t>
            </a:r>
            <a:endParaRPr sz="2200"/>
          </a:p>
        </p:txBody>
      </p:sp>
      <p:sp>
        <p:nvSpPr>
          <p:cNvPr id="64" name="Google Shape;64;g23d29ef2b0d_0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g23d29ef2b0d_0_0"/>
          <p:cNvSpPr txBox="1"/>
          <p:nvPr>
            <p:ph idx="2" type="body"/>
          </p:nvPr>
        </p:nvSpPr>
        <p:spPr>
          <a:xfrm>
            <a:off x="4095925" y="1765725"/>
            <a:ext cx="3851700" cy="283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830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>
                <a:solidFill>
                  <a:schemeClr val="dk1"/>
                </a:solidFill>
              </a:rPr>
              <a:t>Greta Heng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>
                <a:solidFill>
                  <a:schemeClr val="dk1"/>
                </a:solidFill>
              </a:rPr>
              <a:t>Nancy Lorimer (Co-Chair)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>
                <a:solidFill>
                  <a:schemeClr val="dk1"/>
                </a:solidFill>
              </a:rPr>
              <a:t>Charlene Morrison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>
                <a:solidFill>
                  <a:schemeClr val="dk1"/>
                </a:solidFill>
              </a:rPr>
              <a:t>Heather Pretty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>
                <a:solidFill>
                  <a:schemeClr val="dk1"/>
                </a:solidFill>
              </a:rPr>
              <a:t>Adam L. Schiff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23d29ef2b0d_0_0"/>
          <p:cNvSpPr txBox="1"/>
          <p:nvPr>
            <p:ph idx="1" type="body"/>
          </p:nvPr>
        </p:nvSpPr>
        <p:spPr>
          <a:xfrm>
            <a:off x="458125" y="1159050"/>
            <a:ext cx="7489500" cy="393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i="1" lang="en-US" sz="2200"/>
              <a:t>Updates &amp; additions to original slides</a:t>
            </a:r>
            <a:endParaRPr i="1"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Background on Sinopia &amp; the original training series</a:t>
            </a:r>
            <a:br>
              <a:rPr lang="en-US" sz="2000"/>
            </a:br>
            <a:endParaRPr sz="2000">
              <a:solidFill>
                <a:srgbClr val="9900FF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Learning objectives for the training series as a whole</a:t>
            </a:r>
            <a:br>
              <a:rPr lang="en-US" sz="2000"/>
            </a:b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Organization of the training series</a:t>
            </a:r>
            <a:br>
              <a:rPr lang="en-US" sz="2000"/>
            </a:b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References to valuable resources</a:t>
            </a:r>
            <a:r>
              <a:rPr lang="en-US" sz="2000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 on linked data and BIBFRAME to assist you in fulfilling the prerequisites</a:t>
            </a:r>
            <a:br>
              <a:rPr lang="en-US" sz="2000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</a:br>
            <a:endParaRPr sz="2000">
              <a:extLst>
                <a:ext uri="http://customooxmlschemas.google.com/">
                  <go:slidesCustomData xmlns:go="http://customooxmlschemas.google.com/" textRoundtripDataId="3"/>
                </a:ext>
              </a:extLst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Support available for Sinopia users</a:t>
            </a:r>
            <a:endParaRPr sz="2000"/>
          </a:p>
        </p:txBody>
      </p:sp>
      <p:sp>
        <p:nvSpPr>
          <p:cNvPr id="73" name="Google Shape;73;p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Scope of this module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3d29ef2b0d_0_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Sinopia t</a:t>
            </a:r>
            <a:r>
              <a:rPr lang="en-US"/>
              <a:t>raining series background</a:t>
            </a:r>
            <a:endParaRPr/>
          </a:p>
        </p:txBody>
      </p:sp>
      <p:sp>
        <p:nvSpPr>
          <p:cNvPr id="79" name="Google Shape;79;g23d29ef2b0d_0_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Sinopia is a linked data (RDF) environment for metadata creation &amp; reuse developed as part of the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Linked Data for Production</a:t>
            </a:r>
            <a:r>
              <a:rPr lang="en-US" sz="2000"/>
              <a:t> grant series</a:t>
            </a:r>
            <a:r>
              <a:rPr lang="en-US" sz="2000"/>
              <a:t> funded by the Mellon Foundation</a:t>
            </a:r>
            <a:br>
              <a:rPr lang="en-US" sz="2000"/>
            </a:b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In conjunction with Sinopia development PCC has worked closely with LD4P in providing training for PCC catalogers by creating</a:t>
            </a:r>
            <a:endParaRPr sz="2000"/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Sinopia cataloger training for PCC </a:t>
            </a:r>
            <a:r>
              <a:rPr i="1" lang="en-US" sz="1500"/>
              <a:t>(first version of these slides)</a:t>
            </a:r>
            <a:endParaRPr i="1" sz="1500"/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the </a:t>
            </a:r>
            <a:r>
              <a:rPr lang="en-US" sz="1500" u="sng">
                <a:solidFill>
                  <a:schemeClr val="hlink"/>
                </a:solidFill>
                <a:hlinkClick r:id="rId4"/>
              </a:rPr>
              <a:t>PCC Sinopia Affinity Group</a:t>
            </a:r>
            <a:r>
              <a:rPr lang="en-US" sz="1500"/>
              <a:t> as part of the LD4 community </a:t>
            </a:r>
            <a:r>
              <a:rPr i="1" lang="en-US" sz="1500"/>
              <a:t>(currently co-chaired by</a:t>
            </a:r>
            <a:r>
              <a:rPr i="1" lang="en-US" sz="1500"/>
              <a:t> K</a:t>
            </a:r>
            <a:r>
              <a:rPr i="1" lang="en-US" sz="1500"/>
              <a:t>alliopi Mathios, Ryan Mendenhall &amp; Margarita Perez Martinez)</a:t>
            </a:r>
            <a:endParaRPr sz="1500"/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this new update to the original training slides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23d29ef2b0d_0_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Training </a:t>
            </a:r>
            <a:r>
              <a:rPr lang="en-US"/>
              <a:t>s</a:t>
            </a:r>
            <a:r>
              <a:rPr lang="en-US" sz="3600"/>
              <a:t>eries </a:t>
            </a:r>
            <a:r>
              <a:rPr lang="en-US"/>
              <a:t>l</a:t>
            </a:r>
            <a:r>
              <a:rPr lang="en-US" sz="3600"/>
              <a:t>earning objectives</a:t>
            </a:r>
            <a:endParaRPr sz="3600"/>
          </a:p>
        </p:txBody>
      </p:sp>
      <p:sp>
        <p:nvSpPr>
          <p:cNvPr id="86" name="Google Shape;8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/>
              <a:t>By the end of this training series you will be prepared to catalog monograph books in Sinopia using the PCC Sinopia templates. You will learn how to</a:t>
            </a:r>
            <a:endParaRPr/>
          </a:p>
          <a:p>
            <a:pPr indent="-34925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Navigate Sinopia cataloging tools, with an emphasis on the PCC templates</a:t>
            </a:r>
            <a:endParaRPr sz="1900"/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Create and edit original linked data descriptions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Link related descriptions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Search for data created in Sinopia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Derive new descriptions from existing descriptions</a:t>
            </a:r>
            <a:endParaRPr sz="1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What’s not covered?</a:t>
            </a:r>
            <a:endParaRPr/>
          </a:p>
        </p:txBody>
      </p:sp>
      <p:sp>
        <p:nvSpPr>
          <p:cNvPr id="94" name="Google Shape;94;p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 sz="1800"/>
              <a:t>Several topics are outside the scope of this training: 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Creating</a:t>
            </a:r>
            <a:r>
              <a:rPr lang="en-US" sz="1800">
                <a:solidFill>
                  <a:schemeClr val="dk1"/>
                </a:solidFill>
              </a:rPr>
              <a:t> Sinopia cataloging templates</a:t>
            </a:r>
            <a:endParaRPr sz="1800">
              <a:solidFill>
                <a:schemeClr val="dk1"/>
              </a:solidFill>
            </a:endParaRPr>
          </a:p>
          <a:p>
            <a:pPr indent="-3238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US" sz="1500">
                <a:solidFill>
                  <a:schemeClr val="dk1"/>
                </a:solidFill>
              </a:rPr>
              <a:t>If you are interested in template configuration please see </a:t>
            </a:r>
            <a:r>
              <a:rPr i="1" lang="en-US" sz="1500">
                <a:solidFill>
                  <a:schemeClr val="dk1"/>
                </a:solidFill>
              </a:rPr>
              <a:t>forthcoming documentation on Sinopia github site</a:t>
            </a:r>
            <a:br>
              <a:rPr i="1" lang="en-US" sz="1500">
                <a:solidFill>
                  <a:schemeClr val="dk1"/>
                </a:solidFill>
              </a:rPr>
            </a:br>
            <a:endParaRPr i="1" sz="15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Ingesting or linking to</a:t>
            </a:r>
            <a:r>
              <a:rPr lang="en-US" sz="1800">
                <a:solidFill>
                  <a:schemeClr val="dk1"/>
                </a:solidFill>
              </a:rPr>
              <a:t> descriptions from external sources (other than those provided as lookups)</a:t>
            </a:r>
            <a:br>
              <a:rPr lang="en-US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Metadata export</a:t>
            </a:r>
            <a:br>
              <a:rPr lang="en-US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Exhaustive coverage of cataloging best practices in the Sinopia environment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Training series modules</a:t>
            </a:r>
            <a:endParaRPr/>
          </a:p>
        </p:txBody>
      </p:sp>
      <p:sp>
        <p:nvSpPr>
          <p:cNvPr id="100" name="Google Shape;10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8"/>
          <p:cNvSpPr txBox="1"/>
          <p:nvPr>
            <p:ph idx="2" type="body"/>
          </p:nvPr>
        </p:nvSpPr>
        <p:spPr>
          <a:xfrm>
            <a:off x="4526100" y="1369225"/>
            <a:ext cx="3992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-2413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 startAt="6"/>
            </a:pPr>
            <a:r>
              <a:rPr lang="en-US" sz="2000">
                <a:solidFill>
                  <a:schemeClr val="dk1"/>
                </a:solidFill>
              </a:rPr>
              <a:t>Entering Data Using Lookups</a:t>
            </a:r>
            <a:br>
              <a:rPr lang="en-US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 startAt="6"/>
            </a:pPr>
            <a:r>
              <a:rPr lang="en-US" sz="2000">
                <a:solidFill>
                  <a:schemeClr val="dk1"/>
                </a:solidFill>
              </a:rPr>
              <a:t>Previewing, Saving, and Editing Descriptions</a:t>
            </a:r>
            <a:br>
              <a:rPr lang="en-US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 startAt="6"/>
            </a:pPr>
            <a:r>
              <a:rPr lang="en-US" sz="2000">
                <a:solidFill>
                  <a:schemeClr val="dk1"/>
                </a:solidFill>
              </a:rPr>
              <a:t>Linking Related Descriptions</a:t>
            </a:r>
            <a:br>
              <a:rPr lang="en-US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 startAt="6"/>
            </a:pPr>
            <a:r>
              <a:rPr lang="en-US" sz="2000">
                <a:solidFill>
                  <a:schemeClr val="dk1"/>
                </a:solidFill>
              </a:rPr>
              <a:t>Copying Descriptions</a:t>
            </a:r>
            <a:br>
              <a:rPr lang="en-US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-2413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 startAt="6"/>
            </a:pPr>
            <a:r>
              <a:rPr lang="en-US" sz="2000">
                <a:solidFill>
                  <a:schemeClr val="dk1"/>
                </a:solidFill>
              </a:rPr>
              <a:t>Cataloging Workflow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02" name="Google Shape;102;p8"/>
          <p:cNvSpPr txBox="1"/>
          <p:nvPr>
            <p:ph idx="1" type="body"/>
          </p:nvPr>
        </p:nvSpPr>
        <p:spPr>
          <a:xfrm>
            <a:off x="502375" y="1369219"/>
            <a:ext cx="3851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-2286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Introduction to Sinopia Training (</a:t>
            </a:r>
            <a:r>
              <a:rPr i="1" lang="en-US" sz="1800">
                <a:solidFill>
                  <a:schemeClr val="dk1"/>
                </a:solidFill>
              </a:rPr>
              <a:t>i.e, this module</a:t>
            </a:r>
            <a:r>
              <a:rPr lang="en-US" sz="1800">
                <a:solidFill>
                  <a:schemeClr val="dk1"/>
                </a:solidFill>
              </a:rPr>
              <a:t>)</a:t>
            </a:r>
            <a:br>
              <a:rPr lang="en-US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Getting Started in Sinopia</a:t>
            </a:r>
            <a:br>
              <a:rPr lang="en-US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Searching for Data Created in Sinopia</a:t>
            </a:r>
            <a:br>
              <a:rPr lang="en-US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About the PCC Templates</a:t>
            </a:r>
            <a:br>
              <a:rPr lang="en-US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Entering Literals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Training series 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prerequisites</a:t>
            </a:r>
            <a:endParaRPr/>
          </a:p>
        </p:txBody>
      </p:sp>
      <p:sp>
        <p:nvSpPr>
          <p:cNvPr id="108" name="Google Shape;108;p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/>
              <a:t>This training series is designed for users with: </a:t>
            </a:r>
            <a:endParaRPr/>
          </a:p>
          <a:p>
            <a:pPr indent="-3619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Basic understanding of linked data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Basic understanding of BIBFRAME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Familiarity with</a:t>
            </a:r>
            <a:r>
              <a:rPr lang="en-US" sz="2100">
                <a:solidFill>
                  <a:schemeClr val="dk1"/>
                </a:solidFill>
              </a:rPr>
              <a:t> Original RDA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300"/>
              <a:buNone/>
            </a:pPr>
            <a:r>
              <a:rPr lang="en-US"/>
              <a:t>Later slides in this</a:t>
            </a:r>
            <a:r>
              <a:rPr lang="en-US">
                <a:solidFill>
                  <a:srgbClr val="000000"/>
                </a:solidFill>
              </a:rPr>
              <a:t> module </a:t>
            </a:r>
            <a:r>
              <a:rPr lang="en-US"/>
              <a:t>include</a:t>
            </a:r>
            <a:r>
              <a:rPr lang="en-US">
                <a:solidFill>
                  <a:srgbClr val="000000"/>
                </a:solidFill>
              </a:rPr>
              <a:t> links to </a:t>
            </a:r>
            <a:r>
              <a:rPr lang="en-US"/>
              <a:t>materials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/>
              <a:t>that introduce </a:t>
            </a:r>
            <a:r>
              <a:rPr lang="en-US">
                <a:solidFill>
                  <a:srgbClr val="000000"/>
                </a:solidFill>
              </a:rPr>
              <a:t>linked data concepts and BIBFRAME. </a:t>
            </a:r>
            <a:r>
              <a:rPr lang="en-US"/>
              <a:t>To learn</a:t>
            </a:r>
            <a:r>
              <a:rPr lang="en-US">
                <a:solidFill>
                  <a:srgbClr val="000000"/>
                </a:solidFill>
              </a:rPr>
              <a:t> more about RDA</a:t>
            </a:r>
            <a:r>
              <a:rPr lang="en-US"/>
              <a:t>,</a:t>
            </a:r>
            <a:r>
              <a:rPr lang="en-US">
                <a:solidFill>
                  <a:srgbClr val="000000"/>
                </a:solidFill>
              </a:rPr>
              <a:t> consult the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RDA Toolkit</a:t>
            </a:r>
            <a:r>
              <a:rPr lang="en-US"/>
              <a:t>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9" name="Google Shape;10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3600"/>
              <a:t>Linked Data </a:t>
            </a:r>
            <a:r>
              <a:rPr lang="en-US"/>
              <a:t>introductory resources</a:t>
            </a:r>
            <a:endParaRPr sz="3600"/>
          </a:p>
        </p:txBody>
      </p:sp>
      <p:sp>
        <p:nvSpPr>
          <p:cNvPr id="115" name="Google Shape;115;p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74650" lvl="0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PCC Linked Data Training </a:t>
            </a:r>
            <a:r>
              <a:rPr i="1" lang="en-US"/>
              <a:t>(in progress)</a:t>
            </a:r>
            <a:br>
              <a:rPr i="1" lang="en-US"/>
            </a:br>
            <a:endParaRPr i="1"/>
          </a:p>
          <a:p>
            <a:pPr indent="-374650" lvl="0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00"/>
              <a:buChar char="●"/>
            </a:pPr>
            <a:r>
              <a:rPr lang="en-US" sz="2300" u="sng">
                <a:solidFill>
                  <a:schemeClr val="hlink"/>
                </a:solidFill>
                <a:hlinkClick r:id="rId3"/>
              </a:rPr>
              <a:t>Europeana: Linked Open Data - What </a:t>
            </a:r>
            <a:r>
              <a:rPr lang="en-US" sz="2300" u="sng">
                <a:solidFill>
                  <a:schemeClr val="hlink"/>
                </a:solidFill>
                <a:hlinkClick r:id="rId4"/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is</a:t>
            </a:r>
            <a:r>
              <a:rPr lang="en-US" sz="2300" u="sng">
                <a:solidFill>
                  <a:schemeClr val="hlink"/>
                </a:solidFill>
                <a:hlinkClick r:id="rId5"/>
              </a:rPr>
              <a:t> it?</a:t>
            </a:r>
            <a:r>
              <a:rPr lang="en-US" sz="2300"/>
              <a:t> </a:t>
            </a:r>
            <a:br>
              <a:rPr lang="en-US" sz="2300"/>
            </a:br>
            <a:endParaRPr sz="2300"/>
          </a:p>
          <a:p>
            <a:pPr indent="-374650" lvl="0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00"/>
              <a:buChar char="●"/>
            </a:pPr>
            <a:r>
              <a:rPr lang="en-US" u="sng">
                <a:solidFill>
                  <a:schemeClr val="hlink"/>
                </a:solidFill>
                <a:hlinkClick r:id="rId6"/>
              </a:rPr>
              <a:t>OCLC: Getting Started with Linked Data</a:t>
            </a:r>
            <a:br>
              <a:rPr lang="en-US"/>
            </a:br>
            <a:endParaRPr/>
          </a:p>
          <a:p>
            <a:pPr indent="-374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sz="2300" u="sng">
                <a:solidFill>
                  <a:schemeClr val="hlink"/>
                </a:solidFill>
                <a:hlinkClick r:id="rId7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ALCTS/CORE: Putting the Link in Linked </a:t>
            </a:r>
            <a:r>
              <a:rPr lang="en-US" sz="2300" u="sng">
                <a:solidFill>
                  <a:schemeClr val="hlink"/>
                </a:solidFill>
                <a:hlinkClick r:id="rId8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Data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 </a:t>
            </a:r>
            <a:br>
              <a:rPr lang="en-US"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</a:br>
            <a:endParaRPr sz="2300"/>
          </a:p>
          <a:p>
            <a:pPr indent="-374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sz="2300" u="sng">
                <a:solidFill>
                  <a:schemeClr val="hlink"/>
                </a:solidFill>
                <a:hlinkClick r:id="rId9"/>
              </a:rPr>
              <a:t>ALCTSCE/Core Continuing Education videos on linked </a:t>
            </a:r>
            <a:r>
              <a:rPr lang="en-US" sz="2300" u="sng">
                <a:solidFill>
                  <a:schemeClr val="hlink"/>
                </a:solidFill>
                <a:hlinkClick r:id="rId10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data</a:t>
            </a:r>
            <a:r>
              <a:rPr lang="en-US"/>
              <a:t> </a:t>
            </a:r>
            <a:endParaRPr sz="2300"/>
          </a:p>
        </p:txBody>
      </p:sp>
      <p:sp>
        <p:nvSpPr>
          <p:cNvPr id="116" name="Google Shape;11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/>
              <a:t>BIBFRAME introductory resources</a:t>
            </a:r>
            <a:endParaRPr sz="3600"/>
          </a:p>
        </p:txBody>
      </p:sp>
      <p:sp>
        <p:nvSpPr>
          <p:cNvPr id="122" name="Google Shape;122;p1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1150" lvl="0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00"/>
              <a:buChar char="●"/>
            </a:pPr>
            <a:r>
              <a:rPr lang="en-US" sz="2000">
                <a:solidFill>
                  <a:schemeClr val="dk1"/>
                </a:solidFill>
              </a:rPr>
              <a:t>Library</a:t>
            </a:r>
            <a:r>
              <a:rPr lang="en-US"/>
              <a:t> </a:t>
            </a:r>
            <a:r>
              <a:rPr lang="en-US" sz="2000">
                <a:solidFill>
                  <a:schemeClr val="dk1"/>
                </a:solidFill>
              </a:rPr>
              <a:t>of Congress </a:t>
            </a:r>
            <a:r>
              <a:rPr lang="en-US" sz="20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BIBFRAME site</a:t>
            </a:r>
            <a:endParaRPr sz="2000">
              <a:solidFill>
                <a:schemeClr val="dk1"/>
              </a:solidFill>
            </a:endParaRPr>
          </a:p>
          <a:p>
            <a:pPr indent="-31115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-US" sz="1700">
                <a:solidFill>
                  <a:schemeClr val="dk1"/>
                </a:solidFill>
              </a:rPr>
              <a:t>Overview of the </a:t>
            </a:r>
            <a:r>
              <a:rPr lang="en-US" sz="17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BIBFRAME 2.0 Model</a:t>
            </a:r>
            <a:r>
              <a:rPr lang="en-US" sz="2000"/>
              <a:t> </a:t>
            </a:r>
            <a:endParaRPr sz="1700">
              <a:solidFill>
                <a:schemeClr val="dk1"/>
              </a:solidFill>
            </a:endParaRPr>
          </a:p>
          <a:p>
            <a:pPr indent="-31115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-US" sz="1700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BIBFRAME FAQ</a:t>
            </a:r>
            <a:r>
              <a:rPr lang="en-US"/>
              <a:t> </a:t>
            </a:r>
            <a:br>
              <a:rPr lang="en-US"/>
            </a:br>
            <a:endParaRPr sz="1900">
              <a:solidFill>
                <a:schemeClr val="dk1"/>
              </a:solidFill>
            </a:endParaRPr>
          </a:p>
          <a:p>
            <a:pPr indent="-2921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BIBFRAME and the PCC</a:t>
            </a:r>
            <a:r>
              <a:rPr lang="en-US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-US" sz="1700">
                <a:solidFill>
                  <a:schemeClr val="dk1"/>
                </a:solidFill>
              </a:rPr>
              <a:t>collects reports, training &amp; presentations related to the PCC on BIBFRAME &amp; linked data in general</a:t>
            </a:r>
            <a:br>
              <a:rPr lang="en-US" sz="1700">
                <a:solidFill>
                  <a:schemeClr val="dk1"/>
                </a:solidFill>
              </a:rPr>
            </a:b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2000" u="sng">
                <a:solidFill>
                  <a:schemeClr val="accent5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ALCTSCE/Core Continuing Education webinars on BIBFRAME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23" name="Google Shape;12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aa5bed1be0_0_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Other resources for learning &amp; help</a:t>
            </a:r>
            <a:endParaRPr/>
          </a:p>
        </p:txBody>
      </p:sp>
      <p:sp>
        <p:nvSpPr>
          <p:cNvPr id="129" name="Google Shape;129;g2aa5bed1be0_0_2"/>
          <p:cNvSpPr txBox="1"/>
          <p:nvPr>
            <p:ph idx="1" type="body"/>
          </p:nvPr>
        </p:nvSpPr>
        <p:spPr>
          <a:xfrm>
            <a:off x="628650" y="1399825"/>
            <a:ext cx="7886700" cy="3481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</a:rPr>
              <a:t>PCC Sinopia Affinity Group wiki</a:t>
            </a:r>
            <a:br>
              <a:rPr lang="en-US" sz="2000">
                <a:solidFill>
                  <a:schemeClr val="dk1"/>
                </a:solidFill>
              </a:rPr>
            </a:br>
            <a:r>
              <a:rPr lang="en-US" sz="1600" u="sng">
                <a:solidFill>
                  <a:schemeClr val="hlink"/>
                </a:solidFill>
                <a:hlinkClick r:id="rId3"/>
              </a:rPr>
              <a:t>https://wiki.lyrasis.org/display/PFCCP/PCC+Sinopia+Cataloging+Affinity+Group</a:t>
            </a:r>
            <a:br>
              <a:rPr lang="en-US" sz="2000">
                <a:solidFill>
                  <a:schemeClr val="dk1"/>
                </a:solidFill>
              </a:rPr>
            </a:br>
            <a:endParaRPr sz="22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en-US" sz="2000">
                <a:solidFill>
                  <a:schemeClr val="dk1"/>
                </a:solidFill>
              </a:rPr>
              <a:t>Sinopia slack channel in LD4: # sinopia </a:t>
            </a:r>
            <a:br>
              <a:rPr lang="en-US" sz="2000">
                <a:solidFill>
                  <a:schemeClr val="dk1"/>
                </a:solidFill>
              </a:rPr>
            </a:br>
            <a:r>
              <a:rPr i="1" lang="en-US" sz="1500">
                <a:solidFill>
                  <a:schemeClr val="dk1"/>
                </a:solidFill>
              </a:rPr>
              <a:t>(link to join workspace is on the Sinopia help site above; you are also given the link when you first register for Sinopia)</a:t>
            </a:r>
            <a:br>
              <a:rPr i="1" lang="en-US" sz="1500">
                <a:solidFill>
                  <a:schemeClr val="dk1"/>
                </a:solidFill>
              </a:rPr>
            </a:br>
            <a:endParaRPr i="1" sz="18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>
                <a:solidFill>
                  <a:schemeClr val="dk1"/>
                </a:solidFill>
              </a:rPr>
              <a:t>Sinopia help site</a:t>
            </a:r>
            <a:br>
              <a:rPr lang="en-US">
                <a:solidFill>
                  <a:schemeClr val="dk1"/>
                </a:solidFill>
              </a:rPr>
            </a:br>
            <a:r>
              <a:rPr lang="en-US" sz="15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http://help.sinopia.io</a:t>
            </a:r>
            <a:r>
              <a:rPr lang="en-US" sz="1500">
                <a:solidFill>
                  <a:schemeClr val="dk1"/>
                </a:solidFill>
              </a:rPr>
              <a:t>  </a:t>
            </a:r>
            <a:r>
              <a:rPr lang="en-US">
                <a:solidFill>
                  <a:schemeClr val="dk1"/>
                </a:solidFill>
              </a:rPr>
              <a:t> </a:t>
            </a:r>
            <a:br>
              <a:rPr lang="en-US">
                <a:solidFill>
                  <a:schemeClr val="dk1"/>
                </a:solidFill>
              </a:rPr>
            </a:br>
            <a:endParaRPr i="1" sz="18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</a:rPr>
              <a:t>Library of Congress BIBFRAME Listserv</a:t>
            </a:r>
            <a:br>
              <a:rPr lang="en-US" sz="2000">
                <a:solidFill>
                  <a:schemeClr val="dk1"/>
                </a:solidFill>
              </a:rPr>
            </a:br>
            <a:r>
              <a:rPr lang="en-US" sz="1500" u="sng">
                <a:solidFill>
                  <a:schemeClr val="hlink"/>
                </a:solidFill>
                <a:hlinkClick r:id="rId5"/>
              </a:rPr>
              <a:t>https://lsoft.com/scripts/wl.exe?SL1=BIBFRAME&amp;H=LISTSERV.LOC.GOV</a:t>
            </a:r>
            <a:r>
              <a:rPr lang="en-US" sz="2000">
                <a:solidFill>
                  <a:schemeClr val="dk1"/>
                </a:solidFill>
              </a:rPr>
              <a:t> </a:t>
            </a:r>
            <a:endParaRPr i="1" sz="1800">
              <a:solidFill>
                <a:schemeClr val="dk1"/>
              </a:solidFill>
            </a:endParaRPr>
          </a:p>
        </p:txBody>
      </p:sp>
      <p:sp>
        <p:nvSpPr>
          <p:cNvPr id="130" name="Google Shape;130;g2aa5bed1be0_0_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aa5bed1be0_0_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/>
              <a:t>PCC Groups working with Linked Data</a:t>
            </a:r>
            <a:endParaRPr sz="3400"/>
          </a:p>
        </p:txBody>
      </p:sp>
      <p:sp>
        <p:nvSpPr>
          <p:cNvPr id="136" name="Google Shape;136;g2aa5bed1be0_0_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i="1" lang="en-US"/>
              <a:t>as of </a:t>
            </a:r>
            <a:r>
              <a:rPr i="1" lang="en-US"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February 2024</a:t>
            </a:r>
            <a:endParaRPr i="1"/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•"/>
            </a:pPr>
            <a:r>
              <a:rPr lang="en-US" sz="2100" u="sng">
                <a:solidFill>
                  <a:schemeClr val="hlink"/>
                </a:solidFill>
                <a:hlinkClick r:id="rId3"/>
              </a:rPr>
              <a:t>BIBFRAME Interoperability Group</a:t>
            </a:r>
            <a:r>
              <a:rPr lang="en-US" sz="2100"/>
              <a:t> (BIG)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 sz="2100" u="sng">
                <a:solidFill>
                  <a:schemeClr val="hlink"/>
                </a:solidFill>
                <a:hlinkClick r:id="rId4"/>
              </a:rPr>
              <a:t>Linked Data Advisory Committee</a:t>
            </a:r>
            <a:r>
              <a:rPr lang="en-US" sz="2100"/>
              <a:t> (LDAC)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 sz="2100" u="sng">
                <a:solidFill>
                  <a:schemeClr val="hlink"/>
                </a:solidFill>
                <a:hlinkClick r:id="rId5"/>
              </a:rPr>
              <a:t>Task Group on Linked Data Training</a:t>
            </a:r>
            <a:r>
              <a:rPr lang="en-US" sz="2100"/>
              <a:t> (LDT)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 sz="2100" u="sng">
                <a:solidFill>
                  <a:schemeClr val="hlink"/>
                </a:solidFill>
                <a:hlinkClick r:id="rId6"/>
              </a:rPr>
              <a:t>PCC Working Group on Metadata Application Profiles</a:t>
            </a:r>
            <a:r>
              <a:rPr lang="en-US" sz="2100"/>
              <a:t> (MAPs)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 sz="2100" u="sng">
                <a:solidFill>
                  <a:schemeClr val="hlink"/>
                </a:solidFill>
                <a:hlinkClick r:id="rId7"/>
              </a:rPr>
              <a:t>Identity Management Advisory Committee</a:t>
            </a:r>
            <a:r>
              <a:rPr lang="en-US" sz="2100"/>
              <a:t> (IMAC)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US" sz="2100">
                <a:solidFill>
                  <a:schemeClr val="dk1"/>
                </a:solidFill>
              </a:rPr>
              <a:t>SCA Task Group on BIBFRAME to MARC conversion</a:t>
            </a:r>
            <a:endParaRPr sz="2100"/>
          </a:p>
        </p:txBody>
      </p:sp>
      <p:sp>
        <p:nvSpPr>
          <p:cNvPr id="137" name="Google Shape;137;g2aa5bed1be0_0_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Hands-on Learning &amp; Discovery</a:t>
            </a:r>
            <a:endParaRPr/>
          </a:p>
        </p:txBody>
      </p:sp>
      <p:sp>
        <p:nvSpPr>
          <p:cNvPr id="143" name="Google Shape;143;p1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●"/>
            </a:pPr>
            <a:r>
              <a:rPr lang="en-US" sz="1900">
                <a:solidFill>
                  <a:srgbClr val="000000"/>
                </a:solidFill>
              </a:rPr>
              <a:t>Sinopia is used by the PCC (and others) to </a:t>
            </a:r>
            <a:r>
              <a:rPr lang="en-US" sz="1900"/>
              <a:t>experience working</a:t>
            </a:r>
            <a:r>
              <a:rPr lang="en-US" sz="1900">
                <a:solidFill>
                  <a:srgbClr val="000000"/>
                </a:solidFill>
              </a:rPr>
              <a:t> with metadata in a linked data environment</a:t>
            </a:r>
            <a:r>
              <a:rPr lang="en-US" sz="1900"/>
              <a:t>, and to explore cooperative cataloging in a linked data environment. Some institutions are on the cusp of using Sinopia in a production environment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Best practices continue to evolve, as do templates and our understanding of LD cataloging. Expect things to change!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Sinopia continues to be developed, and y</a:t>
            </a:r>
            <a:r>
              <a:rPr lang="en-US" sz="1900"/>
              <a:t>our feedback is important and encouraged! </a:t>
            </a:r>
            <a:r>
              <a:rPr lang="en-US" sz="1900">
                <a:solidFill>
                  <a:srgbClr val="000000"/>
                </a:solidFill>
              </a:rPr>
              <a:t>Module 2 explains how to report bugs and suggest improvements.</a:t>
            </a:r>
            <a:endParaRPr sz="1900">
              <a:solidFill>
                <a:srgbClr val="000000"/>
              </a:solidFill>
            </a:endParaRPr>
          </a:p>
        </p:txBody>
      </p:sp>
      <p:sp>
        <p:nvSpPr>
          <p:cNvPr id="144" name="Google Shape;14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"/>
          <p:cNvSpPr txBox="1"/>
          <p:nvPr>
            <p:ph type="ctrTitle"/>
          </p:nvPr>
        </p:nvSpPr>
        <p:spPr>
          <a:xfrm>
            <a:off x="311738" y="2146853"/>
            <a:ext cx="85206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en-US"/>
              <a:t>End of Module 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CC Training Slid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Frank</dc:creator>
</cp:coreProperties>
</file>