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3" roundtripDataSignature="AMtx7mgrbCAwtSa6Ks7f2KNMSIENv6vy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86CAA0-3DDA-4426-A4D8-E63B74C79AC6}">
  <a:tblStyle styleId="{3586CAA0-3DDA-4426-A4D8-E63B74C79AC6}"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1: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b="1">
              <a:solidFill>
                <a:srgbClr val="FF0000"/>
              </a:solidFill>
            </a:endParaRPr>
          </a:p>
        </p:txBody>
      </p:sp>
      <p:sp>
        <p:nvSpPr>
          <p:cNvPr id="66" name="Google Shape;66;p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2: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
        <p:nvSpPr>
          <p:cNvPr id="72" name="Google Shape;72;p2: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3: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4: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5: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6: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7: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8: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9: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9: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10: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p11: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2: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13: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4: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p14: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15: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16: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CC Training Slides 1">
  <p:cSld name="TITLE_2">
    <p:spTree>
      <p:nvGrpSpPr>
        <p:cNvPr id="9" name="Shape 9"/>
        <p:cNvGrpSpPr/>
        <p:nvPr/>
      </p:nvGrpSpPr>
      <p:grpSpPr>
        <a:xfrm>
          <a:off x="0" y="0"/>
          <a:ext cx="0" cy="0"/>
          <a:chOff x="0" y="0"/>
          <a:chExt cx="0" cy="0"/>
        </a:xfrm>
      </p:grpSpPr>
      <p:sp>
        <p:nvSpPr>
          <p:cNvPr id="10" name="Google Shape;10;p18"/>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500"/>
              <a:buNone/>
              <a:defRPr sz="45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pic>
        <p:nvPicPr>
          <p:cNvPr descr="Image preview" id="11" name="Google Shape;11;p18"/>
          <p:cNvPicPr preferRelativeResize="0"/>
          <p:nvPr/>
        </p:nvPicPr>
        <p:blipFill rotWithShape="1">
          <a:blip r:embed="rId2">
            <a:alphaModFix/>
          </a:blip>
          <a:srcRect b="0" l="0" r="0" t="0"/>
          <a:stretch/>
        </p:blipFill>
        <p:spPr>
          <a:xfrm>
            <a:off x="2861397" y="514350"/>
            <a:ext cx="3421206" cy="685800"/>
          </a:xfrm>
          <a:prstGeom prst="rect">
            <a:avLst/>
          </a:prstGeom>
          <a:noFill/>
          <a:ln>
            <a:noFill/>
          </a:ln>
        </p:spPr>
      </p:pic>
      <p:sp>
        <p:nvSpPr>
          <p:cNvPr id="12" name="Google Shape;12;p18"/>
          <p:cNvSpPr txBox="1"/>
          <p:nvPr/>
        </p:nvSpPr>
        <p:spPr>
          <a:xfrm>
            <a:off x="4228526" y="4092350"/>
            <a:ext cx="4824300" cy="918000"/>
          </a:xfrm>
          <a:prstGeom prst="rect">
            <a:avLst/>
          </a:prstGeom>
          <a:noFill/>
          <a:ln>
            <a:noFill/>
          </a:ln>
        </p:spPr>
        <p:txBody>
          <a:bodyPr anchorCtr="0" anchor="t" bIns="68575" lIns="68575" spcFirstLastPara="1" rIns="68575" wrap="square" tIns="68575">
            <a:noAutofit/>
          </a:bodyPr>
          <a:lstStyle/>
          <a:p>
            <a:pPr indent="0" lvl="0" marL="0" marR="0" rtl="0" algn="r">
              <a:lnSpc>
                <a:spcPct val="90000"/>
              </a:lnSpc>
              <a:spcBef>
                <a:spcPts val="0"/>
              </a:spcBef>
              <a:spcAft>
                <a:spcPts val="0"/>
              </a:spcAft>
              <a:buClr>
                <a:schemeClr val="dk1"/>
              </a:buClr>
              <a:buSzPts val="1900"/>
              <a:buFont typeface="Arial"/>
              <a:buNone/>
            </a:pPr>
            <a:r>
              <a:rPr b="0" i="0" lang="en" sz="1900" u="none" cap="none" strike="noStrike">
                <a:solidFill>
                  <a:schemeClr val="dk2"/>
                </a:solidFill>
                <a:latin typeface="Arial"/>
                <a:ea typeface="Arial"/>
                <a:cs typeface="Arial"/>
                <a:sym typeface="Arial"/>
              </a:rPr>
              <a:t>PCC SCT Task Group</a:t>
            </a:r>
            <a:endParaRPr b="0" i="0" sz="1900" u="none" cap="none" strike="noStrike">
              <a:solidFill>
                <a:schemeClr val="dk2"/>
              </a:solidFill>
              <a:latin typeface="Arial"/>
              <a:ea typeface="Arial"/>
              <a:cs typeface="Arial"/>
              <a:sym typeface="Arial"/>
            </a:endParaRPr>
          </a:p>
          <a:p>
            <a:pPr indent="0" lvl="0" marL="0" marR="0" rtl="0" algn="r">
              <a:lnSpc>
                <a:spcPct val="90000"/>
              </a:lnSpc>
              <a:spcBef>
                <a:spcPts val="0"/>
              </a:spcBef>
              <a:spcAft>
                <a:spcPts val="0"/>
              </a:spcAft>
              <a:buClr>
                <a:schemeClr val="dk1"/>
              </a:buClr>
              <a:buSzPts val="1900"/>
              <a:buFont typeface="Arial"/>
              <a:buNone/>
            </a:pPr>
            <a:r>
              <a:rPr b="0" i="0" lang="en" sz="1900" u="none" cap="none" strike="noStrike">
                <a:solidFill>
                  <a:schemeClr val="dk2"/>
                </a:solidFill>
                <a:latin typeface="Arial"/>
                <a:ea typeface="Arial"/>
                <a:cs typeface="Arial"/>
                <a:sym typeface="Arial"/>
              </a:rPr>
              <a:t>on Linked Data Training</a:t>
            </a:r>
            <a:endParaRPr b="0" i="0" sz="1900" u="none" cap="none" strike="noStrike">
              <a:solidFill>
                <a:schemeClr val="dk2"/>
              </a:solidFill>
              <a:latin typeface="Arial"/>
              <a:ea typeface="Arial"/>
              <a:cs typeface="Arial"/>
              <a:sym typeface="Arial"/>
            </a:endParaRPr>
          </a:p>
          <a:p>
            <a:pPr indent="0" lvl="0" marL="0" marR="0" rtl="0" algn="r">
              <a:lnSpc>
                <a:spcPct val="90000"/>
              </a:lnSpc>
              <a:spcBef>
                <a:spcPts val="0"/>
              </a:spcBef>
              <a:spcAft>
                <a:spcPts val="0"/>
              </a:spcAft>
              <a:buClr>
                <a:schemeClr val="dk1"/>
              </a:buClr>
              <a:buSzPts val="1900"/>
              <a:buFont typeface="Arial"/>
              <a:buNone/>
            </a:pPr>
            <a:r>
              <a:rPr b="0" i="0" lang="en" sz="1900" u="none" cap="none" strike="noStrike">
                <a:solidFill>
                  <a:schemeClr val="dk2"/>
                </a:solidFill>
                <a:latin typeface="Arial"/>
                <a:ea typeface="Arial"/>
                <a:cs typeface="Arial"/>
                <a:sym typeface="Arial"/>
              </a:rPr>
              <a:t>updated February 2024</a:t>
            </a:r>
            <a:endParaRPr b="0" i="0" sz="1900" u="none" cap="none" strike="noStrike">
              <a:solidFill>
                <a:schemeClr val="dk2"/>
              </a:solidFill>
              <a:latin typeface="Arial"/>
              <a:ea typeface="Arial"/>
              <a:cs typeface="Arial"/>
              <a:sym typeface="Arial"/>
            </a:endParaRPr>
          </a:p>
        </p:txBody>
      </p:sp>
      <p:sp>
        <p:nvSpPr>
          <p:cNvPr id="13" name="Google Shape;13;p18"/>
          <p:cNvSpPr txBox="1"/>
          <p:nvPr>
            <p:ph idx="2" type="ctrTitle"/>
          </p:nvPr>
        </p:nvSpPr>
        <p:spPr>
          <a:xfrm>
            <a:off x="311738" y="1543593"/>
            <a:ext cx="8520600" cy="685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2200"/>
              <a:buNone/>
              <a:defRPr sz="3600"/>
            </a:lvl1pPr>
            <a:lvl2pPr lvl="1" algn="l">
              <a:lnSpc>
                <a:spcPct val="100000"/>
              </a:lnSpc>
              <a:spcBef>
                <a:spcPts val="0"/>
              </a:spcBef>
              <a:spcAft>
                <a:spcPts val="0"/>
              </a:spcAft>
              <a:buSzPts val="1900"/>
              <a:buNone/>
              <a:defRPr sz="3600"/>
            </a:lvl2pPr>
            <a:lvl3pPr lvl="2" algn="l">
              <a:lnSpc>
                <a:spcPct val="100000"/>
              </a:lnSpc>
              <a:spcBef>
                <a:spcPts val="0"/>
              </a:spcBef>
              <a:spcAft>
                <a:spcPts val="0"/>
              </a:spcAft>
              <a:buSzPts val="1900"/>
              <a:buNone/>
              <a:defRPr sz="3600"/>
            </a:lvl3pPr>
            <a:lvl4pPr lvl="3" algn="l">
              <a:lnSpc>
                <a:spcPct val="100000"/>
              </a:lnSpc>
              <a:spcBef>
                <a:spcPts val="0"/>
              </a:spcBef>
              <a:spcAft>
                <a:spcPts val="0"/>
              </a:spcAft>
              <a:buSzPts val="1900"/>
              <a:buNone/>
              <a:defRPr sz="3600"/>
            </a:lvl4pPr>
            <a:lvl5pPr lvl="4" algn="l">
              <a:lnSpc>
                <a:spcPct val="100000"/>
              </a:lnSpc>
              <a:spcBef>
                <a:spcPts val="0"/>
              </a:spcBef>
              <a:spcAft>
                <a:spcPts val="0"/>
              </a:spcAft>
              <a:buSzPts val="1900"/>
              <a:buNone/>
              <a:defRPr sz="3600"/>
            </a:lvl5pPr>
            <a:lvl6pPr lvl="5" algn="l">
              <a:lnSpc>
                <a:spcPct val="100000"/>
              </a:lnSpc>
              <a:spcBef>
                <a:spcPts val="0"/>
              </a:spcBef>
              <a:spcAft>
                <a:spcPts val="0"/>
              </a:spcAft>
              <a:buSzPts val="1900"/>
              <a:buNone/>
              <a:defRPr sz="3600"/>
            </a:lvl6pPr>
            <a:lvl7pPr lvl="6" algn="l">
              <a:lnSpc>
                <a:spcPct val="100000"/>
              </a:lnSpc>
              <a:spcBef>
                <a:spcPts val="0"/>
              </a:spcBef>
              <a:spcAft>
                <a:spcPts val="0"/>
              </a:spcAft>
              <a:buSzPts val="1900"/>
              <a:buNone/>
              <a:defRPr sz="3600"/>
            </a:lvl7pPr>
            <a:lvl8pPr lvl="7" algn="l">
              <a:lnSpc>
                <a:spcPct val="100000"/>
              </a:lnSpc>
              <a:spcBef>
                <a:spcPts val="0"/>
              </a:spcBef>
              <a:spcAft>
                <a:spcPts val="0"/>
              </a:spcAft>
              <a:buSzPts val="1900"/>
              <a:buNone/>
              <a:defRPr sz="3600"/>
            </a:lvl8pPr>
            <a:lvl9pPr lvl="8" algn="l">
              <a:lnSpc>
                <a:spcPct val="100000"/>
              </a:lnSpc>
              <a:spcBef>
                <a:spcPts val="0"/>
              </a:spcBef>
              <a:spcAft>
                <a:spcPts val="0"/>
              </a:spcAft>
              <a:buSzPts val="1900"/>
              <a:buNone/>
              <a:defRPr sz="3600"/>
            </a:lvl9pPr>
          </a:lstStyle>
          <a:p/>
        </p:txBody>
      </p:sp>
      <p:sp>
        <p:nvSpPr>
          <p:cNvPr id="16" name="Google Shape;16;p1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74650" lvl="0" marL="457200" algn="l">
              <a:lnSpc>
                <a:spcPct val="100000"/>
              </a:lnSpc>
              <a:spcBef>
                <a:spcPts val="800"/>
              </a:spcBef>
              <a:spcAft>
                <a:spcPts val="0"/>
              </a:spcAft>
              <a:buClr>
                <a:srgbClr val="000000"/>
              </a:buClr>
              <a:buSzPts val="2300"/>
              <a:buChar char="•"/>
              <a:defRPr>
                <a:solidFill>
                  <a:srgbClr val="000000"/>
                </a:solidFill>
              </a:defRPr>
            </a:lvl1pPr>
            <a:lvl2pPr indent="-374650" lvl="1" marL="914400" algn="l">
              <a:lnSpc>
                <a:spcPct val="100000"/>
              </a:lnSpc>
              <a:spcBef>
                <a:spcPts val="400"/>
              </a:spcBef>
              <a:spcAft>
                <a:spcPts val="0"/>
              </a:spcAft>
              <a:buClr>
                <a:srgbClr val="000000"/>
              </a:buClr>
              <a:buSzPts val="2300"/>
              <a:buChar char="•"/>
              <a:defRPr>
                <a:solidFill>
                  <a:srgbClr val="000000"/>
                </a:solidFill>
              </a:defRPr>
            </a:lvl2pPr>
            <a:lvl3pPr indent="-374650" lvl="2" marL="1371600" algn="l">
              <a:lnSpc>
                <a:spcPct val="100000"/>
              </a:lnSpc>
              <a:spcBef>
                <a:spcPts val="400"/>
              </a:spcBef>
              <a:spcAft>
                <a:spcPts val="0"/>
              </a:spcAft>
              <a:buClr>
                <a:srgbClr val="000000"/>
              </a:buClr>
              <a:buSzPts val="2300"/>
              <a:buChar char="•"/>
              <a:defRPr>
                <a:solidFill>
                  <a:srgbClr val="000000"/>
                </a:solidFill>
              </a:defRPr>
            </a:lvl3pPr>
            <a:lvl4pPr indent="-374650" lvl="3" marL="1828800" algn="l">
              <a:lnSpc>
                <a:spcPct val="100000"/>
              </a:lnSpc>
              <a:spcBef>
                <a:spcPts val="400"/>
              </a:spcBef>
              <a:spcAft>
                <a:spcPts val="0"/>
              </a:spcAft>
              <a:buClr>
                <a:srgbClr val="000000"/>
              </a:buClr>
              <a:buSzPts val="2300"/>
              <a:buChar char="•"/>
              <a:defRPr>
                <a:solidFill>
                  <a:srgbClr val="000000"/>
                </a:solidFill>
              </a:defRPr>
            </a:lvl4pPr>
            <a:lvl5pPr indent="-374650" lvl="4" marL="2286000" algn="l">
              <a:lnSpc>
                <a:spcPct val="100000"/>
              </a:lnSpc>
              <a:spcBef>
                <a:spcPts val="400"/>
              </a:spcBef>
              <a:spcAft>
                <a:spcPts val="0"/>
              </a:spcAft>
              <a:buClr>
                <a:srgbClr val="000000"/>
              </a:buClr>
              <a:buSzPts val="2300"/>
              <a:buChar char="•"/>
              <a:defRPr>
                <a:solidFill>
                  <a:srgbClr val="000000"/>
                </a:solidFill>
              </a:defRPr>
            </a:lvl5pPr>
            <a:lvl6pPr indent="-374650" lvl="5" marL="2743200" algn="l">
              <a:lnSpc>
                <a:spcPct val="100000"/>
              </a:lnSpc>
              <a:spcBef>
                <a:spcPts val="400"/>
              </a:spcBef>
              <a:spcAft>
                <a:spcPts val="0"/>
              </a:spcAft>
              <a:buClr>
                <a:srgbClr val="000000"/>
              </a:buClr>
              <a:buSzPts val="2300"/>
              <a:buChar char="•"/>
              <a:defRPr>
                <a:solidFill>
                  <a:srgbClr val="000000"/>
                </a:solidFill>
              </a:defRPr>
            </a:lvl6pPr>
            <a:lvl7pPr indent="-374650" lvl="6" marL="3200400" algn="l">
              <a:lnSpc>
                <a:spcPct val="100000"/>
              </a:lnSpc>
              <a:spcBef>
                <a:spcPts val="400"/>
              </a:spcBef>
              <a:spcAft>
                <a:spcPts val="0"/>
              </a:spcAft>
              <a:buClr>
                <a:srgbClr val="000000"/>
              </a:buClr>
              <a:buSzPts val="2300"/>
              <a:buChar char="•"/>
              <a:defRPr>
                <a:solidFill>
                  <a:srgbClr val="000000"/>
                </a:solidFill>
              </a:defRPr>
            </a:lvl7pPr>
            <a:lvl8pPr indent="-374650" lvl="7" marL="3657600" algn="l">
              <a:lnSpc>
                <a:spcPct val="100000"/>
              </a:lnSpc>
              <a:spcBef>
                <a:spcPts val="400"/>
              </a:spcBef>
              <a:spcAft>
                <a:spcPts val="0"/>
              </a:spcAft>
              <a:buClr>
                <a:srgbClr val="000000"/>
              </a:buClr>
              <a:buSzPts val="2300"/>
              <a:buChar char="•"/>
              <a:defRPr>
                <a:solidFill>
                  <a:srgbClr val="000000"/>
                </a:solidFill>
              </a:defRPr>
            </a:lvl8pPr>
            <a:lvl9pPr indent="-374650" lvl="8" marL="4114800" algn="l">
              <a:lnSpc>
                <a:spcPct val="100000"/>
              </a:lnSpc>
              <a:spcBef>
                <a:spcPts val="400"/>
              </a:spcBef>
              <a:spcAft>
                <a:spcPts val="0"/>
              </a:spcAft>
              <a:buClr>
                <a:srgbClr val="000000"/>
              </a:buClr>
              <a:buSzPts val="2300"/>
              <a:buChar char="•"/>
              <a:defRPr>
                <a:solidFill>
                  <a:srgbClr val="000000"/>
                </a:solidFill>
              </a:defRPr>
            </a:lvl9pPr>
          </a:lstStyle>
          <a:p/>
        </p:txBody>
      </p:sp>
      <p:sp>
        <p:nvSpPr>
          <p:cNvPr id="17" name="Google Shape;1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19"/>
          <p:cNvSpPr txBox="1"/>
          <p:nvPr/>
        </p:nvSpPr>
        <p:spPr>
          <a:xfrm>
            <a:off x="3354675" y="1228575"/>
            <a:ext cx="1336800" cy="1740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arrow left column (for screenshots)">
  <p:cSld name="TITLE_AND_TWO_COLUMNS_1_1">
    <p:spTree>
      <p:nvGrpSpPr>
        <p:cNvPr id="19" name="Shape 19"/>
        <p:cNvGrpSpPr/>
        <p:nvPr/>
      </p:nvGrpSpPr>
      <p:grpSpPr>
        <a:xfrm>
          <a:off x="0" y="0"/>
          <a:ext cx="0" cy="0"/>
          <a:chOff x="0" y="0"/>
          <a:chExt cx="0" cy="0"/>
        </a:xfrm>
      </p:grpSpPr>
      <p:sp>
        <p:nvSpPr>
          <p:cNvPr id="20" name="Google Shape;20;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21" name="Google Shape;21;p20"/>
          <p:cNvSpPr txBox="1"/>
          <p:nvPr>
            <p:ph idx="1" type="body"/>
          </p:nvPr>
        </p:nvSpPr>
        <p:spPr>
          <a:xfrm>
            <a:off x="311700" y="1152469"/>
            <a:ext cx="2295600" cy="3416400"/>
          </a:xfrm>
          <a:prstGeom prst="rect">
            <a:avLst/>
          </a:prstGeom>
          <a:noFill/>
          <a:ln>
            <a:noFill/>
          </a:ln>
        </p:spPr>
        <p:txBody>
          <a:bodyPr anchorCtr="0" anchor="t" bIns="91425" lIns="91425" spcFirstLastPara="1" rIns="91425" wrap="square" tIns="91425">
            <a:noAutofit/>
          </a:bodyPr>
          <a:lstStyle>
            <a:lvl1pPr indent="-336550" lvl="0" marL="457200" algn="l">
              <a:lnSpc>
                <a:spcPct val="100000"/>
              </a:lnSpc>
              <a:spcBef>
                <a:spcPts val="0"/>
              </a:spcBef>
              <a:spcAft>
                <a:spcPts val="0"/>
              </a:spcAft>
              <a:buClr>
                <a:srgbClr val="000000"/>
              </a:buClr>
              <a:buSzPts val="1700"/>
              <a:buChar char="●"/>
              <a:defRPr sz="1700">
                <a:solidFill>
                  <a:srgbClr val="000000"/>
                </a:solidFill>
              </a:defRPr>
            </a:lvl1pPr>
            <a:lvl2pPr indent="-336550" lvl="1" marL="914400" algn="l">
              <a:lnSpc>
                <a:spcPct val="100000"/>
              </a:lnSpc>
              <a:spcBef>
                <a:spcPts val="1600"/>
              </a:spcBef>
              <a:spcAft>
                <a:spcPts val="0"/>
              </a:spcAft>
              <a:buClr>
                <a:srgbClr val="000000"/>
              </a:buClr>
              <a:buSzPts val="1700"/>
              <a:buChar char="○"/>
              <a:defRPr sz="1700">
                <a:solidFill>
                  <a:srgbClr val="000000"/>
                </a:solidFill>
              </a:defRPr>
            </a:lvl2pPr>
            <a:lvl3pPr indent="-336550" lvl="2" marL="1371600" algn="l">
              <a:lnSpc>
                <a:spcPct val="100000"/>
              </a:lnSpc>
              <a:spcBef>
                <a:spcPts val="1600"/>
              </a:spcBef>
              <a:spcAft>
                <a:spcPts val="0"/>
              </a:spcAft>
              <a:buClr>
                <a:srgbClr val="000000"/>
              </a:buClr>
              <a:buSzPts val="1700"/>
              <a:buChar char="■"/>
              <a:defRPr sz="1700">
                <a:solidFill>
                  <a:srgbClr val="000000"/>
                </a:solidFill>
              </a:defRPr>
            </a:lvl3pPr>
            <a:lvl4pPr indent="-336550" lvl="3" marL="1828800" algn="l">
              <a:lnSpc>
                <a:spcPct val="100000"/>
              </a:lnSpc>
              <a:spcBef>
                <a:spcPts val="1600"/>
              </a:spcBef>
              <a:spcAft>
                <a:spcPts val="0"/>
              </a:spcAft>
              <a:buClr>
                <a:srgbClr val="000000"/>
              </a:buClr>
              <a:buSzPts val="1700"/>
              <a:buChar char="●"/>
              <a:defRPr sz="1700">
                <a:solidFill>
                  <a:srgbClr val="000000"/>
                </a:solidFill>
              </a:defRPr>
            </a:lvl4pPr>
            <a:lvl5pPr indent="-336550" lvl="4" marL="2286000" algn="l">
              <a:lnSpc>
                <a:spcPct val="100000"/>
              </a:lnSpc>
              <a:spcBef>
                <a:spcPts val="1600"/>
              </a:spcBef>
              <a:spcAft>
                <a:spcPts val="0"/>
              </a:spcAft>
              <a:buClr>
                <a:srgbClr val="000000"/>
              </a:buClr>
              <a:buSzPts val="1700"/>
              <a:buChar char="○"/>
              <a:defRPr sz="1700">
                <a:solidFill>
                  <a:srgbClr val="000000"/>
                </a:solidFill>
              </a:defRPr>
            </a:lvl5pPr>
            <a:lvl6pPr indent="-336550" lvl="5" marL="2743200" algn="l">
              <a:lnSpc>
                <a:spcPct val="100000"/>
              </a:lnSpc>
              <a:spcBef>
                <a:spcPts val="1600"/>
              </a:spcBef>
              <a:spcAft>
                <a:spcPts val="0"/>
              </a:spcAft>
              <a:buClr>
                <a:srgbClr val="000000"/>
              </a:buClr>
              <a:buSzPts val="1700"/>
              <a:buChar char="■"/>
              <a:defRPr sz="1700">
                <a:solidFill>
                  <a:srgbClr val="000000"/>
                </a:solidFill>
              </a:defRPr>
            </a:lvl6pPr>
            <a:lvl7pPr indent="-336550" lvl="6" marL="3200400" algn="l">
              <a:lnSpc>
                <a:spcPct val="100000"/>
              </a:lnSpc>
              <a:spcBef>
                <a:spcPts val="1600"/>
              </a:spcBef>
              <a:spcAft>
                <a:spcPts val="0"/>
              </a:spcAft>
              <a:buClr>
                <a:srgbClr val="000000"/>
              </a:buClr>
              <a:buSzPts val="1700"/>
              <a:buChar char="●"/>
              <a:defRPr sz="1700">
                <a:solidFill>
                  <a:srgbClr val="000000"/>
                </a:solidFill>
              </a:defRPr>
            </a:lvl7pPr>
            <a:lvl8pPr indent="-336550" lvl="7" marL="3657600" algn="l">
              <a:lnSpc>
                <a:spcPct val="100000"/>
              </a:lnSpc>
              <a:spcBef>
                <a:spcPts val="1600"/>
              </a:spcBef>
              <a:spcAft>
                <a:spcPts val="0"/>
              </a:spcAft>
              <a:buClr>
                <a:srgbClr val="000000"/>
              </a:buClr>
              <a:buSzPts val="1700"/>
              <a:buChar char="○"/>
              <a:defRPr sz="1700">
                <a:solidFill>
                  <a:srgbClr val="000000"/>
                </a:solidFill>
              </a:defRPr>
            </a:lvl8pPr>
            <a:lvl9pPr indent="-336550" lvl="8" marL="4114800" algn="l">
              <a:lnSpc>
                <a:spcPct val="100000"/>
              </a:lnSpc>
              <a:spcBef>
                <a:spcPts val="1600"/>
              </a:spcBef>
              <a:spcAft>
                <a:spcPts val="1600"/>
              </a:spcAft>
              <a:buClr>
                <a:srgbClr val="000000"/>
              </a:buClr>
              <a:buSzPts val="1700"/>
              <a:buChar char="■"/>
              <a:defRPr sz="1700">
                <a:solidFill>
                  <a:srgbClr val="000000"/>
                </a:solidFill>
              </a:defRPr>
            </a:lvl9pPr>
          </a:lstStyle>
          <a:p/>
        </p:txBody>
      </p:sp>
      <p:sp>
        <p:nvSpPr>
          <p:cNvPr id="22" name="Google Shape;22;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 name="Shape 23"/>
        <p:cNvGrpSpPr/>
        <p:nvPr/>
      </p:nvGrpSpPr>
      <p:grpSpPr>
        <a:xfrm>
          <a:off x="0" y="0"/>
          <a:ext cx="0" cy="0"/>
          <a:chOff x="0" y="0"/>
          <a:chExt cx="0" cy="0"/>
        </a:xfrm>
      </p:grpSpPr>
      <p:sp>
        <p:nvSpPr>
          <p:cNvPr id="24" name="Google Shape;24;p2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5" name="Google Shape;25;p2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6" name="Google Shape;26;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9" name="Google Shape;29;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 name="Google Shape;32;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3" name="Google Shape;33;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 name="Shape 34"/>
        <p:cNvGrpSpPr/>
        <p:nvPr/>
      </p:nvGrpSpPr>
      <p:grpSpPr>
        <a:xfrm>
          <a:off x="0" y="0"/>
          <a:ext cx="0" cy="0"/>
          <a:chOff x="0" y="0"/>
          <a:chExt cx="0" cy="0"/>
        </a:xfrm>
      </p:grpSpPr>
      <p:sp>
        <p:nvSpPr>
          <p:cNvPr id="35" name="Google Shape;35;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6" name="Google Shape;36;p2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2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1" name="Google Shape;41;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2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4" name="Google Shape;44;p2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5" name="Google Shape;45;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6" name="Shape 46"/>
        <p:cNvGrpSpPr/>
        <p:nvPr/>
      </p:nvGrpSpPr>
      <p:grpSpPr>
        <a:xfrm>
          <a:off x="0" y="0"/>
          <a:ext cx="0" cy="0"/>
          <a:chOff x="0" y="0"/>
          <a:chExt cx="0" cy="0"/>
        </a:xfrm>
      </p:grpSpPr>
      <p:sp>
        <p:nvSpPr>
          <p:cNvPr id="47" name="Google Shape;47;p2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8" name="Google Shape;48;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9" name="Shape 49"/>
        <p:cNvGrpSpPr/>
        <p:nvPr/>
      </p:nvGrpSpPr>
      <p:grpSpPr>
        <a:xfrm>
          <a:off x="0" y="0"/>
          <a:ext cx="0" cy="0"/>
          <a:chOff x="0" y="0"/>
          <a:chExt cx="0" cy="0"/>
        </a:xfrm>
      </p:grpSpPr>
      <p:sp>
        <p:nvSpPr>
          <p:cNvPr id="50" name="Google Shape;50;p2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2" name="Google Shape;52;p2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2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4" name="Google Shape;54;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sp>
        <p:nvSpPr>
          <p:cNvPr id="56" name="Google Shape;56;p2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7" name="Google Shape;5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8" name="Shape 58"/>
        <p:cNvGrpSpPr/>
        <p:nvPr/>
      </p:nvGrpSpPr>
      <p:grpSpPr>
        <a:xfrm>
          <a:off x="0" y="0"/>
          <a:ext cx="0" cy="0"/>
          <a:chOff x="0" y="0"/>
          <a:chExt cx="0" cy="0"/>
        </a:xfrm>
      </p:grpSpPr>
      <p:sp>
        <p:nvSpPr>
          <p:cNvPr id="59" name="Google Shape;59;p3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0" name="Google Shape;60;p3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1" name="Google Shape;6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
          <p:cNvSpPr txBox="1"/>
          <p:nvPr>
            <p:ph idx="2" type="ctrTitle"/>
          </p:nvPr>
        </p:nvSpPr>
        <p:spPr>
          <a:xfrm>
            <a:off x="311738" y="1543593"/>
            <a:ext cx="8520600" cy="68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
              <a:t>Sinopia Module 10</a:t>
            </a:r>
            <a:endParaRPr/>
          </a:p>
        </p:txBody>
      </p:sp>
      <p:sp>
        <p:nvSpPr>
          <p:cNvPr id="69" name="Google Shape;69;p1"/>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500"/>
              <a:buNone/>
            </a:pPr>
            <a:r>
              <a:rPr lang="en"/>
              <a:t>Cataloging Workflow</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 sz="3600"/>
              <a:t>Scope of this </a:t>
            </a:r>
            <a:r>
              <a:rPr lang="en"/>
              <a:t>m</a:t>
            </a:r>
            <a:r>
              <a:rPr lang="en" sz="3600"/>
              <a:t>odule</a:t>
            </a:r>
            <a:endParaRPr sz="3600"/>
          </a:p>
        </p:txBody>
      </p:sp>
      <p:sp>
        <p:nvSpPr>
          <p:cNvPr id="75" name="Google Shape;75;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
              <a:t>‹#›</a:t>
            </a:fld>
            <a:endParaRPr/>
          </a:p>
        </p:txBody>
      </p:sp>
      <p:sp>
        <p:nvSpPr>
          <p:cNvPr id="76" name="Google Shape;76;p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SzPts val="2300"/>
              <a:buNone/>
            </a:pPr>
            <a:r>
              <a:rPr b="1" lang="en"/>
              <a:t>Module 9: Cataloging Workflow</a:t>
            </a:r>
            <a:r>
              <a:rPr lang="en"/>
              <a:t> covers:</a:t>
            </a:r>
            <a:br>
              <a:rPr lang="en"/>
            </a:br>
            <a:endParaRPr/>
          </a:p>
          <a:p>
            <a:pPr indent="-374650" lvl="0" marL="457200" rtl="0" algn="l">
              <a:lnSpc>
                <a:spcPct val="100000"/>
              </a:lnSpc>
              <a:spcBef>
                <a:spcPts val="800"/>
              </a:spcBef>
              <a:spcAft>
                <a:spcPts val="0"/>
              </a:spcAft>
              <a:buSzPts val="2300"/>
              <a:buChar char="●"/>
            </a:pPr>
            <a:r>
              <a:rPr lang="en"/>
              <a:t>Step-by-step procedure for cataloging a sample monograph (book)</a:t>
            </a:r>
            <a:endParaRPr/>
          </a:p>
          <a:p>
            <a:pPr indent="-374650" lvl="0" marL="457200" rtl="0" algn="l">
              <a:lnSpc>
                <a:spcPct val="100000"/>
              </a:lnSpc>
              <a:spcBef>
                <a:spcPts val="800"/>
              </a:spcBef>
              <a:spcAft>
                <a:spcPts val="0"/>
              </a:spcAft>
              <a:buSzPts val="2300"/>
              <a:buChar char="●"/>
            </a:pPr>
            <a:r>
              <a:rPr lang="en">
                <a:solidFill>
                  <a:schemeClr val="dk1"/>
                </a:solidFill>
              </a:rPr>
              <a:t>Step-by-step procedure for cataloging a new instance of an existing work (ebook)</a:t>
            </a:r>
            <a:endParaRPr/>
          </a:p>
          <a:p>
            <a:pPr indent="-374650" lvl="0" marL="457200" rtl="0" algn="l">
              <a:lnSpc>
                <a:spcPct val="100000"/>
              </a:lnSpc>
              <a:spcBef>
                <a:spcPts val="800"/>
              </a:spcBef>
              <a:spcAft>
                <a:spcPts val="0"/>
              </a:spcAft>
              <a:buSzPts val="2300"/>
              <a:buChar char="●"/>
            </a:pPr>
            <a:r>
              <a:rPr lang="en">
                <a:solidFill>
                  <a:schemeClr val="dk1"/>
                </a:solidFill>
              </a:rPr>
              <a:t>Step-by-step procedure for cataloging a sample monograph (book) with non-Roman script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Workflows: Where to start</a:t>
            </a:r>
            <a:endParaRPr/>
          </a:p>
        </p:txBody>
      </p:sp>
      <p:sp>
        <p:nvSpPr>
          <p:cNvPr id="82" name="Google Shape;82;p3"/>
          <p:cNvSpPr txBox="1"/>
          <p:nvPr>
            <p:ph idx="1" type="body"/>
          </p:nvPr>
        </p:nvSpPr>
        <p:spPr>
          <a:xfrm>
            <a:off x="628650" y="1070596"/>
            <a:ext cx="7886700" cy="11082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SzPts val="2300"/>
              <a:buNone/>
            </a:pPr>
            <a:r>
              <a:rPr lang="en"/>
              <a:t>Full Sinopia descriptions include both an Instance and a Work (items are optional and depend on your individual ILS environment). Because they are separate, you have the option to start either with a an Instance description or with a Work description.</a:t>
            </a:r>
            <a:endParaRPr/>
          </a:p>
        </p:txBody>
      </p:sp>
      <p:sp>
        <p:nvSpPr>
          <p:cNvPr id="83" name="Google Shape;83;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graphicFrame>
        <p:nvGraphicFramePr>
          <p:cNvPr id="84" name="Google Shape;84;p3"/>
          <p:cNvGraphicFramePr/>
          <p:nvPr/>
        </p:nvGraphicFramePr>
        <p:xfrm>
          <a:off x="628650" y="2258900"/>
          <a:ext cx="3000000" cy="3000000"/>
        </p:xfrm>
        <a:graphic>
          <a:graphicData uri="http://schemas.openxmlformats.org/drawingml/2006/table">
            <a:tbl>
              <a:tblPr>
                <a:noFill/>
                <a:tableStyleId>{3586CAA0-3DDA-4426-A4D8-E63B74C79AC6}</a:tableStyleId>
              </a:tblPr>
              <a:tblGrid>
                <a:gridCol w="3844500"/>
                <a:gridCol w="3844500"/>
              </a:tblGrid>
              <a:tr h="39620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t>Why start with an Instance template?</a:t>
                      </a:r>
                      <a:endParaRPr b="1"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t>Why start with a Work template?</a:t>
                      </a:r>
                      <a:endParaRPr b="1" sz="14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chemeClr val="dk1"/>
                        </a:buClr>
                        <a:buSzPts val="1400"/>
                        <a:buFont typeface="Arial"/>
                        <a:buNone/>
                      </a:pPr>
                      <a:r>
                        <a:rPr lang="en" sz="1300" u="none" cap="none" strike="noStrike">
                          <a:solidFill>
                            <a:schemeClr val="dk1"/>
                          </a:solidFill>
                        </a:rPr>
                        <a:t>You may want to start with an Instance template if you want your data entry experience to be similar to MARC record creation, entering transcribed strings and physical data from the item in hand before analyzing the nature of the work.</a:t>
                      </a:r>
                      <a:endParaRPr sz="1300" u="none" cap="none" strike="noStrike">
                        <a:solidFill>
                          <a:schemeClr val="dk1"/>
                        </a:solidFill>
                      </a:endParaRPr>
                    </a:p>
                    <a:p>
                      <a:pPr indent="0" lvl="0" marL="0" marR="0" rtl="0" algn="l">
                        <a:lnSpc>
                          <a:spcPct val="100000"/>
                        </a:lnSpc>
                        <a:spcBef>
                          <a:spcPts val="0"/>
                        </a:spcBef>
                        <a:spcAft>
                          <a:spcPts val="0"/>
                        </a:spcAft>
                        <a:buClr>
                          <a:schemeClr val="dk1"/>
                        </a:buClr>
                        <a:buSzPts val="1400"/>
                        <a:buFont typeface="Arial"/>
                        <a:buNone/>
                      </a:pPr>
                      <a:r>
                        <a:t/>
                      </a:r>
                      <a:endParaRPr sz="1300" u="none" cap="none" strike="noStrike">
                        <a:solidFill>
                          <a:schemeClr val="dk1"/>
                        </a:solidFill>
                      </a:endParaRPr>
                    </a:p>
                    <a:p>
                      <a:pPr indent="0" lvl="0" marL="0" marR="0" rtl="0" algn="l">
                        <a:lnSpc>
                          <a:spcPct val="100000"/>
                        </a:lnSpc>
                        <a:spcBef>
                          <a:spcPts val="0"/>
                        </a:spcBef>
                        <a:spcAft>
                          <a:spcPts val="0"/>
                        </a:spcAft>
                        <a:buClr>
                          <a:schemeClr val="dk1"/>
                        </a:buClr>
                        <a:buSzPts val="1400"/>
                        <a:buFont typeface="Arial"/>
                        <a:buNone/>
                      </a:pPr>
                      <a:r>
                        <a:rPr lang="en" sz="1300" u="none" cap="none" strike="noStrike">
                          <a:solidFill>
                            <a:schemeClr val="dk1"/>
                          </a:solidFill>
                        </a:rPr>
                        <a:t>Starting with an instance template also has some further benefits which may or may not be useful to you. This will be pointed out further on in the module</a:t>
                      </a:r>
                      <a:endParaRPr sz="1300" u="none" cap="none" strike="noStrike">
                        <a:solidFill>
                          <a:schemeClr val="dk1"/>
                        </a:solidFill>
                      </a:endParaRPr>
                    </a:p>
                  </a:txBody>
                  <a:tcPr marT="91425" marB="91425" marR="91425" marL="91425"/>
                </a:tc>
                <a:tc>
                  <a:txBody>
                    <a:bodyPr/>
                    <a:lstStyle/>
                    <a:p>
                      <a:pPr indent="0" lvl="0" marL="0" marR="0" rtl="0" algn="l">
                        <a:lnSpc>
                          <a:spcPct val="100000"/>
                        </a:lnSpc>
                        <a:spcBef>
                          <a:spcPts val="0"/>
                        </a:spcBef>
                        <a:spcAft>
                          <a:spcPts val="0"/>
                        </a:spcAft>
                        <a:buClr>
                          <a:schemeClr val="dk1"/>
                        </a:buClr>
                        <a:buSzPts val="1400"/>
                        <a:buFont typeface="Arial"/>
                        <a:buNone/>
                      </a:pPr>
                      <a:r>
                        <a:rPr lang="en" sz="1300" u="none" cap="none" strike="noStrike">
                          <a:solidFill>
                            <a:schemeClr val="dk1"/>
                          </a:solidFill>
                        </a:rPr>
                        <a:t>You may want to start with a Work template since it corresponds to the top level in the BIBFRAME model. Starting with a Work template lets you enter data that applies to all Instances of a Work, and then go on to enter specific Instance data afterwards.</a:t>
                      </a:r>
                      <a:endParaRPr sz="1300" u="none" cap="none" strike="noStrike">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sz="1300" u="none" cap="none" strike="noStrike"/>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2300"/>
              <a:t>Workflow Overview starting with an Instance</a:t>
            </a:r>
            <a:endParaRPr sz="2300"/>
          </a:p>
        </p:txBody>
      </p:sp>
      <p:sp>
        <p:nvSpPr>
          <p:cNvPr id="90" name="Google Shape;9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600"/>
              <a:buNone/>
            </a:pPr>
            <a:fld id="{00000000-1234-1234-1234-123412341234}" type="slidenum">
              <a:rPr lang="en" sz="1600">
                <a:solidFill>
                  <a:schemeClr val="dk2"/>
                </a:solidFill>
                <a:latin typeface="Arial"/>
                <a:ea typeface="Arial"/>
                <a:cs typeface="Arial"/>
                <a:sym typeface="Arial"/>
              </a:rPr>
              <a:t>‹#›</a:t>
            </a:fld>
            <a:endParaRPr sz="1600">
              <a:solidFill>
                <a:schemeClr val="dk2"/>
              </a:solidFill>
              <a:latin typeface="Arial"/>
              <a:ea typeface="Arial"/>
              <a:cs typeface="Arial"/>
              <a:sym typeface="Arial"/>
            </a:endParaRPr>
          </a:p>
        </p:txBody>
      </p:sp>
      <p:sp>
        <p:nvSpPr>
          <p:cNvPr id="91" name="Google Shape;91;p4"/>
          <p:cNvSpPr txBox="1"/>
          <p:nvPr/>
        </p:nvSpPr>
        <p:spPr>
          <a:xfrm>
            <a:off x="0" y="0"/>
            <a:ext cx="30000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92" name="Google Shape;92;p4"/>
          <p:cNvSpPr txBox="1"/>
          <p:nvPr/>
        </p:nvSpPr>
        <p:spPr>
          <a:xfrm>
            <a:off x="2181750" y="2571750"/>
            <a:ext cx="4393500" cy="4311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Step 2: Create Work description</a:t>
            </a:r>
            <a:endParaRPr b="1" i="0" sz="1600" u="none" cap="none" strike="noStrike">
              <a:solidFill>
                <a:srgbClr val="000000"/>
              </a:solidFill>
              <a:latin typeface="Arial"/>
              <a:ea typeface="Arial"/>
              <a:cs typeface="Arial"/>
              <a:sym typeface="Arial"/>
            </a:endParaRPr>
          </a:p>
        </p:txBody>
      </p:sp>
      <p:sp>
        <p:nvSpPr>
          <p:cNvPr id="93" name="Google Shape;93;p4"/>
          <p:cNvSpPr txBox="1"/>
          <p:nvPr/>
        </p:nvSpPr>
        <p:spPr>
          <a:xfrm>
            <a:off x="2181750" y="1982975"/>
            <a:ext cx="4393500" cy="4311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Step 1: Create Instance description</a:t>
            </a:r>
            <a:endParaRPr b="1" i="0" sz="1600" u="none" cap="none" strike="noStrike">
              <a:solidFill>
                <a:srgbClr val="000000"/>
              </a:solidFill>
              <a:latin typeface="Arial"/>
              <a:ea typeface="Arial"/>
              <a:cs typeface="Arial"/>
              <a:sym typeface="Arial"/>
            </a:endParaRPr>
          </a:p>
        </p:txBody>
      </p:sp>
      <p:sp>
        <p:nvSpPr>
          <p:cNvPr id="94" name="Google Shape;94;p4"/>
          <p:cNvSpPr txBox="1"/>
          <p:nvPr/>
        </p:nvSpPr>
        <p:spPr>
          <a:xfrm>
            <a:off x="2181750" y="3160525"/>
            <a:ext cx="4393500" cy="4311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Step 3: Link from Instance to Work</a:t>
            </a:r>
            <a:endParaRPr b="1" i="0" sz="1600" u="none" cap="none" strike="noStrike">
              <a:solidFill>
                <a:srgbClr val="000000"/>
              </a:solidFill>
              <a:latin typeface="Arial"/>
              <a:ea typeface="Arial"/>
              <a:cs typeface="Arial"/>
              <a:sym typeface="Arial"/>
            </a:endParaRPr>
          </a:p>
        </p:txBody>
      </p:sp>
      <p:sp>
        <p:nvSpPr>
          <p:cNvPr id="95" name="Google Shape;95;p4"/>
          <p:cNvSpPr txBox="1"/>
          <p:nvPr>
            <p:ph idx="1" type="body"/>
          </p:nvPr>
        </p:nvSpPr>
        <p:spPr>
          <a:xfrm>
            <a:off x="628650" y="1070598"/>
            <a:ext cx="7886700" cy="518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1700"/>
              <a:buNone/>
            </a:pPr>
            <a:r>
              <a:rPr lang="en" sz="1400"/>
              <a:t>Each step is explained in detail in the following slides. See previous modules if you need to review how to find and open a PCC Template and how to enter data in fields.</a:t>
            </a:r>
            <a:endParaRPr sz="1400"/>
          </a:p>
        </p:txBody>
      </p:sp>
      <p:sp>
        <p:nvSpPr>
          <p:cNvPr id="96" name="Google Shape;96;p4"/>
          <p:cNvSpPr/>
          <p:nvPr/>
        </p:nvSpPr>
        <p:spPr>
          <a:xfrm>
            <a:off x="2181750" y="4029275"/>
            <a:ext cx="4393500" cy="5727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1" lang="en" sz="1400" u="none" cap="none" strike="noStrike">
                <a:solidFill>
                  <a:schemeClr val="dk1"/>
                </a:solidFill>
                <a:latin typeface="Arial"/>
                <a:ea typeface="Arial"/>
                <a:cs typeface="Arial"/>
                <a:sym typeface="Arial"/>
              </a:rPr>
              <a:t>Note:</a:t>
            </a:r>
            <a:r>
              <a:rPr b="0" i="1" lang="en" sz="1400" u="none" cap="none" strike="noStrike">
                <a:solidFill>
                  <a:schemeClr val="dk1"/>
                </a:solidFill>
                <a:latin typeface="Arial"/>
                <a:ea typeface="Arial"/>
                <a:cs typeface="Arial"/>
                <a:sym typeface="Arial"/>
              </a:rPr>
              <a:t> This basic workflow does </a:t>
            </a:r>
            <a:r>
              <a:rPr b="0" i="0" lang="en" sz="1400" u="none" cap="none" strike="noStrike">
                <a:solidFill>
                  <a:schemeClr val="dk1"/>
                </a:solidFill>
                <a:latin typeface="Arial"/>
                <a:ea typeface="Arial"/>
                <a:cs typeface="Arial"/>
                <a:sym typeface="Arial"/>
              </a:rPr>
              <a:t>not</a:t>
            </a:r>
            <a:r>
              <a:rPr b="0" i="1" lang="en" sz="1400" u="none" cap="none" strike="noStrike">
                <a:solidFill>
                  <a:schemeClr val="dk1"/>
                </a:solidFill>
                <a:latin typeface="Arial"/>
                <a:ea typeface="Arial"/>
                <a:cs typeface="Arial"/>
                <a:sym typeface="Arial"/>
              </a:rPr>
              <a:t> include linking to other instances/manifestations.</a:t>
            </a:r>
            <a:endParaRPr b="0" i="1" sz="14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Step 1: Create Instance</a:t>
            </a:r>
            <a:endParaRPr/>
          </a:p>
        </p:txBody>
      </p:sp>
      <p:sp>
        <p:nvSpPr>
          <p:cNvPr id="102" name="Google Shape;10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03" name="Google Shape;103;p5"/>
          <p:cNvSpPr/>
          <p:nvPr/>
        </p:nvSpPr>
        <p:spPr>
          <a:xfrm>
            <a:off x="288425" y="1847650"/>
            <a:ext cx="3111300" cy="18636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Open </a:t>
            </a:r>
            <a:r>
              <a:rPr b="1" i="0" lang="en" sz="1400" u="none" cap="none" strike="noStrike">
                <a:solidFill>
                  <a:schemeClr val="dk1"/>
                </a:solidFill>
                <a:latin typeface="Arial"/>
                <a:ea typeface="Arial"/>
                <a:cs typeface="Arial"/>
                <a:sym typeface="Arial"/>
              </a:rPr>
              <a:t>Instance </a:t>
            </a:r>
            <a:r>
              <a:rPr b="0" i="0" lang="en" sz="1400" u="none" cap="none" strike="noStrike">
                <a:solidFill>
                  <a:schemeClr val="dk1"/>
                </a:solidFill>
                <a:latin typeface="Arial"/>
                <a:ea typeface="Arial"/>
                <a:cs typeface="Arial"/>
                <a:sym typeface="Arial"/>
              </a:rPr>
              <a:t>template.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Enter metadata into the fields using Original RDA guidelines</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Save. </a:t>
            </a:r>
            <a:br>
              <a:rPr b="0" i="0" lang="en" sz="1400" u="none" cap="none" strike="noStrike">
                <a:solidFill>
                  <a:schemeClr val="dk1"/>
                </a:solidFill>
                <a:latin typeface="Arial"/>
                <a:ea typeface="Arial"/>
                <a:cs typeface="Arial"/>
                <a:sym typeface="Arial"/>
              </a:rPr>
            </a:br>
            <a:r>
              <a:rPr b="0" i="0" lang="en" sz="1000" u="none" cap="none" strike="noStrike">
                <a:solidFill>
                  <a:schemeClr val="dk1"/>
                </a:solidFill>
                <a:latin typeface="Arial"/>
                <a:ea typeface="Arial"/>
                <a:cs typeface="Arial"/>
                <a:sym typeface="Arial"/>
              </a:rPr>
              <a:t>(You can’t fill in the </a:t>
            </a:r>
            <a:r>
              <a:rPr b="1" lang="en" sz="1000">
                <a:solidFill>
                  <a:schemeClr val="dk1"/>
                </a:solidFill>
              </a:rPr>
              <a:t>Instance of</a:t>
            </a:r>
            <a:r>
              <a:rPr b="1" i="0" lang="en" sz="1000" u="none" cap="none" strike="noStrike">
                <a:solidFill>
                  <a:schemeClr val="dk1"/>
                </a:solidFill>
                <a:latin typeface="Arial"/>
                <a:ea typeface="Arial"/>
                <a:cs typeface="Arial"/>
                <a:sym typeface="Arial"/>
              </a:rPr>
              <a:t> </a:t>
            </a:r>
            <a:r>
              <a:rPr b="0" i="0" lang="en" sz="1000" u="none" cap="none" strike="noStrike">
                <a:solidFill>
                  <a:schemeClr val="dk1"/>
                </a:solidFill>
                <a:latin typeface="Arial"/>
                <a:ea typeface="Arial"/>
                <a:cs typeface="Arial"/>
                <a:sym typeface="Arial"/>
              </a:rPr>
              <a:t>field yet since you haven’t yet created your </a:t>
            </a:r>
            <a:r>
              <a:rPr lang="en" sz="1000">
                <a:solidFill>
                  <a:schemeClr val="dk1"/>
                </a:solidFill>
              </a:rPr>
              <a:t>Work</a:t>
            </a:r>
            <a:r>
              <a:rPr b="0" i="0" lang="en" sz="1000" u="none" cap="none" strike="noStrike">
                <a:solidFill>
                  <a:schemeClr val="dk1"/>
                </a:solidFill>
                <a:latin typeface="Arial"/>
                <a:ea typeface="Arial"/>
                <a:cs typeface="Arial"/>
                <a:sym typeface="Arial"/>
              </a:rPr>
              <a:t> yet, but save anyway--this is</a:t>
            </a:r>
            <a:r>
              <a:rPr lang="en" sz="1000">
                <a:solidFill>
                  <a:schemeClr val="dk1"/>
                </a:solidFill>
              </a:rPr>
              <a:t> where you will link the instance to the work</a:t>
            </a:r>
            <a:r>
              <a:rPr b="0" i="0" lang="en" sz="1000" u="none" cap="none" strike="noStrike">
                <a:solidFill>
                  <a:schemeClr val="dk1"/>
                </a:solidFill>
                <a:latin typeface="Arial"/>
                <a:ea typeface="Arial"/>
                <a:cs typeface="Arial"/>
                <a:sym typeface="Arial"/>
              </a:rPr>
              <a:t>.)</a:t>
            </a:r>
            <a:endParaRPr b="0" i="0" sz="10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Don't close the template! </a:t>
            </a:r>
            <a:endParaRPr b="0" i="0" sz="1400" u="none" cap="none" strike="noStrike">
              <a:solidFill>
                <a:schemeClr val="dk1"/>
              </a:solidFill>
              <a:latin typeface="Arial"/>
              <a:ea typeface="Arial"/>
              <a:cs typeface="Arial"/>
              <a:sym typeface="Arial"/>
            </a:endParaRPr>
          </a:p>
        </p:txBody>
      </p:sp>
      <p:sp>
        <p:nvSpPr>
          <p:cNvPr id="104" name="Google Shape;104;p5"/>
          <p:cNvSpPr txBox="1"/>
          <p:nvPr/>
        </p:nvSpPr>
        <p:spPr>
          <a:xfrm>
            <a:off x="288425" y="1233675"/>
            <a:ext cx="3111300" cy="4002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Step 1: Create Instance</a:t>
            </a:r>
            <a:endParaRPr b="1" i="0" sz="1400" u="none" cap="none" strike="noStrike">
              <a:solidFill>
                <a:srgbClr val="000000"/>
              </a:solidFill>
              <a:latin typeface="Arial"/>
              <a:ea typeface="Arial"/>
              <a:cs typeface="Arial"/>
              <a:sym typeface="Arial"/>
            </a:endParaRPr>
          </a:p>
        </p:txBody>
      </p:sp>
      <p:pic>
        <p:nvPicPr>
          <p:cNvPr id="105" name="Google Shape;105;p5"/>
          <p:cNvPicPr preferRelativeResize="0"/>
          <p:nvPr/>
        </p:nvPicPr>
        <p:blipFill rotWithShape="1">
          <a:blip r:embed="rId3">
            <a:alphaModFix/>
          </a:blip>
          <a:srcRect b="0" l="0" r="0" t="0"/>
          <a:stretch/>
        </p:blipFill>
        <p:spPr>
          <a:xfrm>
            <a:off x="3617225" y="1233669"/>
            <a:ext cx="4767934" cy="3415382"/>
          </a:xfrm>
          <a:prstGeom prst="rect">
            <a:avLst/>
          </a:prstGeom>
          <a:noFill/>
          <a:ln cap="flat" cmpd="sng" w="9525">
            <a:solidFill>
              <a:schemeClr val="dk2"/>
            </a:solidFill>
            <a:prstDash val="solid"/>
            <a:round/>
            <a:headEnd len="sm" w="sm" type="none"/>
            <a:tailEnd len="sm" w="sm" type="none"/>
          </a:ln>
        </p:spPr>
      </p:pic>
      <p:sp>
        <p:nvSpPr>
          <p:cNvPr id="106" name="Google Shape;106;p5"/>
          <p:cNvSpPr/>
          <p:nvPr/>
        </p:nvSpPr>
        <p:spPr>
          <a:xfrm>
            <a:off x="288425" y="3912725"/>
            <a:ext cx="3111300" cy="1068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1" lang="en" sz="1000" u="none" cap="none" strike="noStrike">
                <a:solidFill>
                  <a:schemeClr val="dk1"/>
                </a:solidFill>
                <a:latin typeface="Arial"/>
                <a:ea typeface="Arial"/>
                <a:cs typeface="Arial"/>
                <a:sym typeface="Arial"/>
              </a:rPr>
              <a:t>Remember:</a:t>
            </a:r>
            <a:endParaRPr b="0" i="1"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 sz="1000" u="none" cap="none" strike="noStrike">
                <a:solidFill>
                  <a:schemeClr val="dk1"/>
                </a:solidFill>
                <a:latin typeface="Arial"/>
                <a:ea typeface="Arial"/>
                <a:cs typeface="Arial"/>
                <a:sym typeface="Arial"/>
              </a:rPr>
              <a:t>Don't forget to choose the type of instance.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 sz="1000" u="none" cap="none" strike="noStrike">
                <a:solidFill>
                  <a:schemeClr val="dk1"/>
                </a:solidFill>
                <a:latin typeface="Arial"/>
                <a:ea typeface="Arial"/>
                <a:cs typeface="Arial"/>
                <a:sym typeface="Arial"/>
              </a:rPr>
              <a:t>Not all fields are mandatory!</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 sz="1000" u="none" cap="none" strike="noStrike">
                <a:solidFill>
                  <a:schemeClr val="dk1"/>
                </a:solidFill>
                <a:latin typeface="Arial"/>
                <a:ea typeface="Arial"/>
                <a:cs typeface="Arial"/>
                <a:sym typeface="Arial"/>
              </a:rPr>
              <a:t>The "i" icon (when present) can help you understand what data to enter &amp; how to enter it</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6"/>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Step 2: Create Work</a:t>
            </a:r>
            <a:endParaRPr/>
          </a:p>
        </p:txBody>
      </p:sp>
      <p:sp>
        <p:nvSpPr>
          <p:cNvPr id="112" name="Google Shape;112;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13" name="Google Shape;113;p6"/>
          <p:cNvSpPr/>
          <p:nvPr/>
        </p:nvSpPr>
        <p:spPr>
          <a:xfrm>
            <a:off x="288425" y="1847650"/>
            <a:ext cx="3111300" cy="24603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From the </a:t>
            </a:r>
            <a:r>
              <a:rPr b="1" i="0" lang="en" sz="1300" u="none" cap="none" strike="noStrike">
                <a:solidFill>
                  <a:schemeClr val="dk1"/>
                </a:solidFill>
                <a:latin typeface="Arial"/>
                <a:ea typeface="Arial"/>
                <a:cs typeface="Arial"/>
                <a:sym typeface="Arial"/>
              </a:rPr>
              <a:t>Instance </a:t>
            </a:r>
            <a:r>
              <a:rPr b="0" i="0" lang="en" sz="1300" u="none" cap="none" strike="noStrike">
                <a:solidFill>
                  <a:schemeClr val="dk1"/>
                </a:solidFill>
                <a:latin typeface="Arial"/>
                <a:ea typeface="Arial"/>
                <a:cs typeface="Arial"/>
                <a:sym typeface="Arial"/>
              </a:rPr>
              <a:t>template, "Instance of" field, select "Create New". </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From the dropdown menu choose:</a:t>
            </a:r>
            <a:br>
              <a:rPr b="0" i="0" lang="en" sz="1300" u="none" cap="none" strike="noStrike">
                <a:solidFill>
                  <a:schemeClr val="dk1"/>
                </a:solidFill>
                <a:latin typeface="Arial"/>
                <a:ea typeface="Arial"/>
                <a:cs typeface="Arial"/>
                <a:sym typeface="Arial"/>
              </a:rPr>
            </a:br>
            <a:r>
              <a:rPr b="0" i="0" lang="en" sz="1300" u="none" cap="none" strike="noStrike">
                <a:solidFill>
                  <a:schemeClr val="dk1"/>
                </a:solidFill>
                <a:latin typeface="Arial"/>
                <a:ea typeface="Arial"/>
                <a:cs typeface="Arial"/>
                <a:sym typeface="Arial"/>
              </a:rPr>
              <a:t> </a:t>
            </a:r>
            <a:r>
              <a:rPr b="1" i="0" lang="en" sz="1300" u="none" cap="none" strike="noStrike">
                <a:solidFill>
                  <a:schemeClr val="dk1"/>
                </a:solidFill>
                <a:latin typeface="Arial"/>
                <a:ea typeface="Arial"/>
                <a:cs typeface="Arial"/>
                <a:sym typeface="Arial"/>
              </a:rPr>
              <a:t>_PCC BF2 Work (Monograph) (pcc:bf2:Monograph:Work)</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Make sure both the template name &amp; id match (some institutions may have incorrectly duplicated the template name)</a:t>
            </a:r>
            <a:endParaRPr b="0" i="0" sz="13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4" name="Google Shape;114;p6"/>
          <p:cNvSpPr txBox="1"/>
          <p:nvPr/>
        </p:nvSpPr>
        <p:spPr>
          <a:xfrm>
            <a:off x="288425" y="1233675"/>
            <a:ext cx="3111300" cy="4002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Step 2, Part 1: Create Work</a:t>
            </a:r>
            <a:endParaRPr b="1" i="0" sz="1400" u="none" cap="none" strike="noStrike">
              <a:solidFill>
                <a:srgbClr val="000000"/>
              </a:solidFill>
              <a:latin typeface="Arial"/>
              <a:ea typeface="Arial"/>
              <a:cs typeface="Arial"/>
              <a:sym typeface="Arial"/>
            </a:endParaRPr>
          </a:p>
        </p:txBody>
      </p:sp>
      <p:pic>
        <p:nvPicPr>
          <p:cNvPr id="115" name="Google Shape;115;p6"/>
          <p:cNvPicPr preferRelativeResize="0"/>
          <p:nvPr/>
        </p:nvPicPr>
        <p:blipFill rotWithShape="1">
          <a:blip r:embed="rId3">
            <a:alphaModFix/>
          </a:blip>
          <a:srcRect b="0" l="0" r="0" t="0"/>
          <a:stretch/>
        </p:blipFill>
        <p:spPr>
          <a:xfrm>
            <a:off x="3552125" y="1233669"/>
            <a:ext cx="4767932" cy="3210357"/>
          </a:xfrm>
          <a:prstGeom prst="rect">
            <a:avLst/>
          </a:prstGeom>
          <a:noFill/>
          <a:ln cap="flat" cmpd="sng" w="9525">
            <a:solidFill>
              <a:schemeClr val="dk2"/>
            </a:solidFill>
            <a:prstDash val="solid"/>
            <a:round/>
            <a:headEnd len="sm" w="sm" type="none"/>
            <a:tailEnd len="sm" w="sm" type="none"/>
          </a:ln>
        </p:spPr>
      </p:pic>
      <p:sp>
        <p:nvSpPr>
          <p:cNvPr id="116" name="Google Shape;116;p6"/>
          <p:cNvSpPr/>
          <p:nvPr/>
        </p:nvSpPr>
        <p:spPr>
          <a:xfrm>
            <a:off x="5344325" y="3569350"/>
            <a:ext cx="835800" cy="5052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7"/>
          <p:cNvPicPr preferRelativeResize="0"/>
          <p:nvPr/>
        </p:nvPicPr>
        <p:blipFill rotWithShape="1">
          <a:blip r:embed="rId3">
            <a:alphaModFix/>
          </a:blip>
          <a:srcRect b="0" l="0" r="0" t="0"/>
          <a:stretch/>
        </p:blipFill>
        <p:spPr>
          <a:xfrm>
            <a:off x="3558600" y="1233669"/>
            <a:ext cx="5224987" cy="3124747"/>
          </a:xfrm>
          <a:prstGeom prst="rect">
            <a:avLst/>
          </a:prstGeom>
          <a:noFill/>
          <a:ln cap="flat" cmpd="sng" w="9525">
            <a:solidFill>
              <a:schemeClr val="dk2"/>
            </a:solidFill>
            <a:prstDash val="solid"/>
            <a:round/>
            <a:headEnd len="sm" w="sm" type="none"/>
            <a:tailEnd len="sm" w="sm" type="none"/>
          </a:ln>
        </p:spPr>
      </p:pic>
      <p:sp>
        <p:nvSpPr>
          <p:cNvPr id="122" name="Google Shape;122;p7"/>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Step 2: Create Work</a:t>
            </a:r>
            <a:endParaRPr/>
          </a:p>
        </p:txBody>
      </p:sp>
      <p:sp>
        <p:nvSpPr>
          <p:cNvPr id="123" name="Google Shape;123;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24" name="Google Shape;124;p7"/>
          <p:cNvSpPr/>
          <p:nvPr/>
        </p:nvSpPr>
        <p:spPr>
          <a:xfrm>
            <a:off x="288425" y="1847650"/>
            <a:ext cx="3111300" cy="16116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A work template will open in a new tab</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The work title is auto-filled by the title of the Instance</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Enter metadata into the fields following Original RDA guidelines</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Save.</a:t>
            </a:r>
            <a:endParaRPr b="0" i="0" sz="13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25" name="Google Shape;125;p7"/>
          <p:cNvSpPr txBox="1"/>
          <p:nvPr/>
        </p:nvSpPr>
        <p:spPr>
          <a:xfrm>
            <a:off x="288425" y="1233675"/>
            <a:ext cx="3111300" cy="4002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Step 2, Part 2: Create Work</a:t>
            </a:r>
            <a:endParaRPr b="1" i="0" sz="1400" u="none" cap="none" strike="noStrike">
              <a:solidFill>
                <a:srgbClr val="000000"/>
              </a:solidFill>
              <a:latin typeface="Arial"/>
              <a:ea typeface="Arial"/>
              <a:cs typeface="Arial"/>
              <a:sym typeface="Arial"/>
            </a:endParaRPr>
          </a:p>
        </p:txBody>
      </p:sp>
      <p:sp>
        <p:nvSpPr>
          <p:cNvPr id="126" name="Google Shape;126;p7"/>
          <p:cNvSpPr/>
          <p:nvPr/>
        </p:nvSpPr>
        <p:spPr>
          <a:xfrm>
            <a:off x="5700625" y="4102150"/>
            <a:ext cx="1237200" cy="3288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7"/>
          <p:cNvSpPr/>
          <p:nvPr/>
        </p:nvSpPr>
        <p:spPr>
          <a:xfrm>
            <a:off x="5564575" y="1198425"/>
            <a:ext cx="1969200" cy="3288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7"/>
          <p:cNvSpPr/>
          <p:nvPr/>
        </p:nvSpPr>
        <p:spPr>
          <a:xfrm>
            <a:off x="288425" y="3531900"/>
            <a:ext cx="3111300" cy="13071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1" i="1" lang="en" sz="1300" u="none" cap="none" strike="noStrike">
                <a:solidFill>
                  <a:schemeClr val="dk1"/>
                </a:solidFill>
                <a:latin typeface="Arial"/>
                <a:ea typeface="Arial"/>
                <a:cs typeface="Arial"/>
                <a:sym typeface="Arial"/>
              </a:rPr>
              <a:t>Note:</a:t>
            </a:r>
            <a:r>
              <a:rPr b="0" i="1" lang="en" sz="1300" u="none" cap="none" strike="noStrike">
                <a:solidFill>
                  <a:schemeClr val="dk1"/>
                </a:solidFill>
                <a:latin typeface="Arial"/>
                <a:ea typeface="Arial"/>
                <a:cs typeface="Arial"/>
                <a:sym typeface="Arial"/>
              </a:rPr>
              <a:t> </a:t>
            </a:r>
            <a:r>
              <a:rPr b="0" i="0" lang="en" sz="1300" u="none" cap="none" strike="noStrike">
                <a:solidFill>
                  <a:schemeClr val="dk1"/>
                </a:solidFill>
                <a:latin typeface="Arial"/>
                <a:ea typeface="Arial"/>
                <a:cs typeface="Arial"/>
                <a:sym typeface="Arial"/>
              </a:rPr>
              <a:t>You may need to adjust the work title to conform to PCC rules for work titles. In the example here, you will need to remove the initial article "The" and capitalize "comfort". </a:t>
            </a:r>
            <a:endParaRPr b="0" i="0" sz="1300" u="none" cap="none" strike="noStrike">
              <a:solidFill>
                <a:schemeClr val="dk1"/>
              </a:solidFill>
              <a:latin typeface="Arial"/>
              <a:ea typeface="Arial"/>
              <a:cs typeface="Arial"/>
              <a:sym typeface="Arial"/>
            </a:endParaRPr>
          </a:p>
        </p:txBody>
      </p:sp>
      <p:sp>
        <p:nvSpPr>
          <p:cNvPr id="129" name="Google Shape;129;p7"/>
          <p:cNvSpPr/>
          <p:nvPr/>
        </p:nvSpPr>
        <p:spPr>
          <a:xfrm>
            <a:off x="5145475" y="4646175"/>
            <a:ext cx="2347500" cy="4002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Arial"/>
                <a:ea typeface="Arial"/>
                <a:cs typeface="Arial"/>
                <a:sym typeface="Arial"/>
              </a:rPr>
              <a:t>Change to "Comfort of crows"</a:t>
            </a:r>
            <a:endParaRPr b="0" i="0" sz="1200" u="none" cap="none" strike="noStrike">
              <a:solidFill>
                <a:schemeClr val="dk1"/>
              </a:solidFill>
              <a:latin typeface="Arial"/>
              <a:ea typeface="Arial"/>
              <a:cs typeface="Arial"/>
              <a:sym typeface="Arial"/>
            </a:endParaRPr>
          </a:p>
        </p:txBody>
      </p:sp>
      <p:cxnSp>
        <p:nvCxnSpPr>
          <p:cNvPr id="130" name="Google Shape;130;p7"/>
          <p:cNvCxnSpPr>
            <a:stCxn id="129" idx="0"/>
            <a:endCxn id="126" idx="4"/>
          </p:cNvCxnSpPr>
          <p:nvPr/>
        </p:nvCxnSpPr>
        <p:spPr>
          <a:xfrm rot="10800000">
            <a:off x="6319225" y="4431075"/>
            <a:ext cx="0" cy="2151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8"/>
          <p:cNvPicPr preferRelativeResize="0"/>
          <p:nvPr/>
        </p:nvPicPr>
        <p:blipFill rotWithShape="1">
          <a:blip r:embed="rId3">
            <a:alphaModFix/>
          </a:blip>
          <a:srcRect b="0" l="0" r="0" t="0"/>
          <a:stretch/>
        </p:blipFill>
        <p:spPr>
          <a:xfrm>
            <a:off x="3571550" y="1233676"/>
            <a:ext cx="4988376" cy="2944599"/>
          </a:xfrm>
          <a:prstGeom prst="rect">
            <a:avLst/>
          </a:prstGeom>
          <a:noFill/>
          <a:ln cap="flat" cmpd="sng" w="9525">
            <a:solidFill>
              <a:schemeClr val="dk2"/>
            </a:solidFill>
            <a:prstDash val="solid"/>
            <a:round/>
            <a:headEnd len="sm" w="sm" type="none"/>
            <a:tailEnd len="sm" w="sm" type="none"/>
          </a:ln>
        </p:spPr>
      </p:pic>
      <p:sp>
        <p:nvSpPr>
          <p:cNvPr id="136" name="Google Shape;136;p8"/>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Step 3: Link Instance &amp; Work</a:t>
            </a:r>
            <a:endParaRPr/>
          </a:p>
        </p:txBody>
      </p:sp>
      <p:sp>
        <p:nvSpPr>
          <p:cNvPr id="137" name="Google Shape;13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38" name="Google Shape;138;p8"/>
          <p:cNvSpPr/>
          <p:nvPr/>
        </p:nvSpPr>
        <p:spPr>
          <a:xfrm>
            <a:off x="288425" y="1734575"/>
            <a:ext cx="3111300" cy="10284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Copy the URI for the work by clicking on "Copy URI"</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Click on the tab for instance the instance</a:t>
            </a:r>
            <a:endParaRPr b="0" i="0" sz="1200" u="none" cap="none" strike="noStrike">
              <a:solidFill>
                <a:schemeClr val="dk1"/>
              </a:solidFill>
              <a:latin typeface="Arial"/>
              <a:ea typeface="Arial"/>
              <a:cs typeface="Arial"/>
              <a:sym typeface="Arial"/>
            </a:endParaRPr>
          </a:p>
        </p:txBody>
      </p:sp>
      <p:sp>
        <p:nvSpPr>
          <p:cNvPr id="139" name="Google Shape;139;p8"/>
          <p:cNvSpPr txBox="1"/>
          <p:nvPr/>
        </p:nvSpPr>
        <p:spPr>
          <a:xfrm>
            <a:off x="288425" y="1233675"/>
            <a:ext cx="3111300" cy="3849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300" u="none" cap="none" strike="noStrike">
                <a:solidFill>
                  <a:srgbClr val="000000"/>
                </a:solidFill>
                <a:latin typeface="Arial"/>
                <a:ea typeface="Arial"/>
                <a:cs typeface="Arial"/>
                <a:sym typeface="Arial"/>
              </a:rPr>
              <a:t>Step 3, part 1: Link Instance &amp; Work</a:t>
            </a:r>
            <a:endParaRPr b="1" i="0" sz="1300" u="none" cap="none" strike="noStrike">
              <a:solidFill>
                <a:srgbClr val="000000"/>
              </a:solidFill>
              <a:latin typeface="Arial"/>
              <a:ea typeface="Arial"/>
              <a:cs typeface="Arial"/>
              <a:sym typeface="Arial"/>
            </a:endParaRPr>
          </a:p>
        </p:txBody>
      </p:sp>
      <p:sp>
        <p:nvSpPr>
          <p:cNvPr id="140" name="Google Shape;140;p8"/>
          <p:cNvSpPr/>
          <p:nvPr/>
        </p:nvSpPr>
        <p:spPr>
          <a:xfrm>
            <a:off x="7274750" y="1996800"/>
            <a:ext cx="718800" cy="3288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8"/>
          <p:cNvSpPr/>
          <p:nvPr/>
        </p:nvSpPr>
        <p:spPr>
          <a:xfrm>
            <a:off x="3614725" y="1305075"/>
            <a:ext cx="1969200" cy="3288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8"/>
          <p:cNvSpPr/>
          <p:nvPr/>
        </p:nvSpPr>
        <p:spPr>
          <a:xfrm>
            <a:off x="288425" y="2980725"/>
            <a:ext cx="3111300" cy="8424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1" i="1" lang="en" sz="1300" u="none" cap="none" strike="noStrike">
                <a:solidFill>
                  <a:schemeClr val="dk1"/>
                </a:solidFill>
                <a:latin typeface="Arial"/>
                <a:ea typeface="Arial"/>
                <a:cs typeface="Arial"/>
                <a:sym typeface="Arial"/>
              </a:rPr>
              <a:t>Note:</a:t>
            </a:r>
            <a:r>
              <a:rPr b="0" i="1" lang="en" sz="1300" u="none" cap="none" strike="noStrike">
                <a:solidFill>
                  <a:schemeClr val="dk1"/>
                </a:solidFill>
                <a:latin typeface="Arial"/>
                <a:ea typeface="Arial"/>
                <a:cs typeface="Arial"/>
                <a:sym typeface="Arial"/>
              </a:rPr>
              <a:t> </a:t>
            </a:r>
            <a:r>
              <a:rPr b="0" i="0" lang="en" sz="1300" u="none" cap="none" strike="noStrike">
                <a:solidFill>
                  <a:schemeClr val="dk1"/>
                </a:solidFill>
                <a:latin typeface="Arial"/>
                <a:ea typeface="Arial"/>
                <a:cs typeface="Arial"/>
                <a:sym typeface="Arial"/>
              </a:rPr>
              <a:t>You can tell these are descriptions because of the "instance" &amp; "work" tags on the tab headers </a:t>
            </a:r>
            <a:endParaRPr b="0" i="0" sz="1300" u="none" cap="none" strike="noStrike">
              <a:solidFill>
                <a:schemeClr val="dk1"/>
              </a:solidFill>
              <a:latin typeface="Arial"/>
              <a:ea typeface="Arial"/>
              <a:cs typeface="Arial"/>
              <a:sym typeface="Arial"/>
            </a:endParaRPr>
          </a:p>
        </p:txBody>
      </p:sp>
      <p:sp>
        <p:nvSpPr>
          <p:cNvPr id="143" name="Google Shape;143;p8"/>
          <p:cNvSpPr txBox="1"/>
          <p:nvPr/>
        </p:nvSpPr>
        <p:spPr>
          <a:xfrm>
            <a:off x="5470800" y="1084475"/>
            <a:ext cx="309600" cy="2772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dk2"/>
                </a:solidFill>
                <a:latin typeface="Arial"/>
                <a:ea typeface="Arial"/>
                <a:cs typeface="Arial"/>
                <a:sym typeface="Arial"/>
              </a:rPr>
              <a:t>2</a:t>
            </a:r>
            <a:endParaRPr b="0" i="0" sz="1400" u="none" cap="none" strike="noStrike">
              <a:solidFill>
                <a:schemeClr val="dk2"/>
              </a:solidFill>
              <a:latin typeface="Arial"/>
              <a:ea typeface="Arial"/>
              <a:cs typeface="Arial"/>
              <a:sym typeface="Arial"/>
            </a:endParaRPr>
          </a:p>
        </p:txBody>
      </p:sp>
      <p:sp>
        <p:nvSpPr>
          <p:cNvPr id="144" name="Google Shape;144;p8"/>
          <p:cNvSpPr txBox="1"/>
          <p:nvPr/>
        </p:nvSpPr>
        <p:spPr>
          <a:xfrm>
            <a:off x="8047025" y="2000050"/>
            <a:ext cx="309600" cy="2772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dk2"/>
                </a:solidFill>
                <a:latin typeface="Arial"/>
                <a:ea typeface="Arial"/>
                <a:cs typeface="Arial"/>
                <a:sym typeface="Arial"/>
              </a:rPr>
              <a:t>1</a:t>
            </a:r>
            <a:endParaRPr b="0" i="0" sz="1400" u="none" cap="none" strike="noStrike">
              <a:solidFill>
                <a:schemeClr val="dk2"/>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9"/>
          <p:cNvPicPr preferRelativeResize="0"/>
          <p:nvPr/>
        </p:nvPicPr>
        <p:blipFill rotWithShape="1">
          <a:blip r:embed="rId3">
            <a:alphaModFix/>
          </a:blip>
          <a:srcRect b="0" l="0" r="0" t="0"/>
          <a:stretch/>
        </p:blipFill>
        <p:spPr>
          <a:xfrm>
            <a:off x="3506800" y="1233669"/>
            <a:ext cx="5439473" cy="2307461"/>
          </a:xfrm>
          <a:prstGeom prst="rect">
            <a:avLst/>
          </a:prstGeom>
          <a:noFill/>
          <a:ln cap="flat" cmpd="sng" w="9525">
            <a:solidFill>
              <a:schemeClr val="dk2"/>
            </a:solidFill>
            <a:prstDash val="solid"/>
            <a:round/>
            <a:headEnd len="sm" w="sm" type="none"/>
            <a:tailEnd len="sm" w="sm" type="none"/>
          </a:ln>
        </p:spPr>
      </p:pic>
      <p:sp>
        <p:nvSpPr>
          <p:cNvPr id="150" name="Google Shape;150;p9"/>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Step 3: Link Instance &amp; Work</a:t>
            </a:r>
            <a:endParaRPr/>
          </a:p>
        </p:txBody>
      </p:sp>
      <p:sp>
        <p:nvSpPr>
          <p:cNvPr id="151" name="Google Shape;15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52" name="Google Shape;152;p9"/>
          <p:cNvSpPr/>
          <p:nvPr/>
        </p:nvSpPr>
        <p:spPr>
          <a:xfrm>
            <a:off x="288425" y="1734575"/>
            <a:ext cx="3111300" cy="20115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After clicking on the instance tab, your instance will appear on the screen</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Paste the URI you copied into the lookup in "Instance of"</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Click on the magnifying glass or hit enter to do the lookup</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The work title will appear as the only result</a:t>
            </a:r>
            <a:endParaRPr b="0" i="0" sz="1300" u="none" cap="none" strike="noStrike">
              <a:solidFill>
                <a:schemeClr val="dk1"/>
              </a:solidFill>
              <a:latin typeface="Arial"/>
              <a:ea typeface="Arial"/>
              <a:cs typeface="Arial"/>
              <a:sym typeface="Arial"/>
            </a:endParaRPr>
          </a:p>
        </p:txBody>
      </p:sp>
      <p:sp>
        <p:nvSpPr>
          <p:cNvPr id="153" name="Google Shape;153;p9"/>
          <p:cNvSpPr txBox="1"/>
          <p:nvPr/>
        </p:nvSpPr>
        <p:spPr>
          <a:xfrm>
            <a:off x="288425" y="1233675"/>
            <a:ext cx="3111300" cy="3849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300" u="none" cap="none" strike="noStrike">
                <a:solidFill>
                  <a:srgbClr val="000000"/>
                </a:solidFill>
                <a:latin typeface="Arial"/>
                <a:ea typeface="Arial"/>
                <a:cs typeface="Arial"/>
                <a:sym typeface="Arial"/>
              </a:rPr>
              <a:t>Step 3, part 2: Link Instance &amp; Work</a:t>
            </a:r>
            <a:endParaRPr b="1" i="0" sz="1300" u="none" cap="none" strike="noStrike">
              <a:solidFill>
                <a:srgbClr val="000000"/>
              </a:solidFill>
              <a:latin typeface="Arial"/>
              <a:ea typeface="Arial"/>
              <a:cs typeface="Arial"/>
              <a:sym typeface="Arial"/>
            </a:endParaRPr>
          </a:p>
        </p:txBody>
      </p:sp>
      <p:sp>
        <p:nvSpPr>
          <p:cNvPr id="154" name="Google Shape;154;p9"/>
          <p:cNvSpPr/>
          <p:nvPr/>
        </p:nvSpPr>
        <p:spPr>
          <a:xfrm>
            <a:off x="4981600" y="1784475"/>
            <a:ext cx="2643000" cy="2772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9"/>
          <p:cNvSpPr txBox="1"/>
          <p:nvPr/>
        </p:nvSpPr>
        <p:spPr>
          <a:xfrm>
            <a:off x="8421275" y="1784475"/>
            <a:ext cx="309600" cy="2772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56" name="Google Shape;156;p9"/>
          <p:cNvSpPr/>
          <p:nvPr/>
        </p:nvSpPr>
        <p:spPr>
          <a:xfrm>
            <a:off x="5017400" y="2601725"/>
            <a:ext cx="3961200" cy="7107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10"/>
          <p:cNvPicPr preferRelativeResize="0"/>
          <p:nvPr/>
        </p:nvPicPr>
        <p:blipFill rotWithShape="1">
          <a:blip r:embed="rId3">
            <a:alphaModFix/>
          </a:blip>
          <a:srcRect b="0" l="0" r="0" t="0"/>
          <a:stretch/>
        </p:blipFill>
        <p:spPr>
          <a:xfrm>
            <a:off x="3462625" y="1233675"/>
            <a:ext cx="5383950" cy="2691975"/>
          </a:xfrm>
          <a:prstGeom prst="rect">
            <a:avLst/>
          </a:prstGeom>
          <a:noFill/>
          <a:ln cap="flat" cmpd="sng" w="9525">
            <a:solidFill>
              <a:schemeClr val="dk2"/>
            </a:solidFill>
            <a:prstDash val="solid"/>
            <a:round/>
            <a:headEnd len="sm" w="sm" type="none"/>
            <a:tailEnd len="sm" w="sm" type="none"/>
          </a:ln>
        </p:spPr>
      </p:pic>
      <p:sp>
        <p:nvSpPr>
          <p:cNvPr id="162" name="Google Shape;162;p10"/>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Step 3: Link Instance &amp; Work</a:t>
            </a:r>
            <a:endParaRPr/>
          </a:p>
        </p:txBody>
      </p:sp>
      <p:sp>
        <p:nvSpPr>
          <p:cNvPr id="163" name="Google Shape;16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64" name="Google Shape;164;p10"/>
          <p:cNvSpPr/>
          <p:nvPr/>
        </p:nvSpPr>
        <p:spPr>
          <a:xfrm>
            <a:off x="288425" y="1734575"/>
            <a:ext cx="3111300" cy="9942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Click on the search result; the URI &amp; label will be entered in the "Instance of" field</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Save!</a:t>
            </a:r>
            <a:endParaRPr b="0" i="1" sz="1300" u="none" cap="none" strike="noStrike">
              <a:solidFill>
                <a:schemeClr val="dk1"/>
              </a:solidFill>
              <a:latin typeface="Arial"/>
              <a:ea typeface="Arial"/>
              <a:cs typeface="Arial"/>
              <a:sym typeface="Arial"/>
            </a:endParaRPr>
          </a:p>
        </p:txBody>
      </p:sp>
      <p:sp>
        <p:nvSpPr>
          <p:cNvPr id="165" name="Google Shape;165;p10"/>
          <p:cNvSpPr txBox="1"/>
          <p:nvPr/>
        </p:nvSpPr>
        <p:spPr>
          <a:xfrm>
            <a:off x="288425" y="1233675"/>
            <a:ext cx="3111300" cy="384900"/>
          </a:xfrm>
          <a:prstGeom prst="rect">
            <a:avLst/>
          </a:prstGeom>
          <a:solidFill>
            <a:srgbClr val="FFFF00"/>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300" u="none" cap="none" strike="noStrike">
                <a:solidFill>
                  <a:srgbClr val="000000"/>
                </a:solidFill>
                <a:latin typeface="Arial"/>
                <a:ea typeface="Arial"/>
                <a:cs typeface="Arial"/>
                <a:sym typeface="Arial"/>
              </a:rPr>
              <a:t>Step 3, part 3: Link Instance &amp; Work</a:t>
            </a:r>
            <a:endParaRPr b="1" i="0" sz="1300" u="none" cap="none" strike="noStrike">
              <a:solidFill>
                <a:srgbClr val="000000"/>
              </a:solidFill>
              <a:latin typeface="Arial"/>
              <a:ea typeface="Arial"/>
              <a:cs typeface="Arial"/>
              <a:sym typeface="Arial"/>
            </a:endParaRPr>
          </a:p>
        </p:txBody>
      </p:sp>
      <p:sp>
        <p:nvSpPr>
          <p:cNvPr id="166" name="Google Shape;166;p10"/>
          <p:cNvSpPr/>
          <p:nvPr/>
        </p:nvSpPr>
        <p:spPr>
          <a:xfrm>
            <a:off x="5396150" y="2941975"/>
            <a:ext cx="3420600" cy="7107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0"/>
          <p:cNvSpPr/>
          <p:nvPr/>
        </p:nvSpPr>
        <p:spPr>
          <a:xfrm>
            <a:off x="1520825" y="4276350"/>
            <a:ext cx="5499600" cy="5553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i="1" lang="en" sz="2100" u="none" cap="none" strike="noStrike">
                <a:solidFill>
                  <a:schemeClr val="dk1"/>
                </a:solidFill>
                <a:latin typeface="Arial"/>
                <a:ea typeface="Arial"/>
                <a:cs typeface="Arial"/>
                <a:sym typeface="Arial"/>
              </a:rPr>
              <a:t>Your catalog description is complete!</a:t>
            </a:r>
            <a:endParaRPr b="1" i="1" sz="21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11"/>
          <p:cNvPicPr preferRelativeResize="0"/>
          <p:nvPr/>
        </p:nvPicPr>
        <p:blipFill rotWithShape="1">
          <a:blip r:embed="rId3">
            <a:alphaModFix/>
          </a:blip>
          <a:srcRect b="0" l="0" r="0" t="0"/>
          <a:stretch/>
        </p:blipFill>
        <p:spPr>
          <a:xfrm>
            <a:off x="3603950" y="1233669"/>
            <a:ext cx="5387649" cy="2440129"/>
          </a:xfrm>
          <a:prstGeom prst="rect">
            <a:avLst/>
          </a:prstGeom>
          <a:noFill/>
          <a:ln cap="flat" cmpd="sng" w="9525">
            <a:solidFill>
              <a:schemeClr val="dk2"/>
            </a:solidFill>
            <a:prstDash val="solid"/>
            <a:round/>
            <a:headEnd len="sm" w="sm" type="none"/>
            <a:tailEnd len="sm" w="sm" type="none"/>
          </a:ln>
        </p:spPr>
      </p:pic>
      <p:sp>
        <p:nvSpPr>
          <p:cNvPr id="173" name="Google Shape;173;p11"/>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Bonus: A 2nd instance of the work</a:t>
            </a:r>
            <a:endParaRPr/>
          </a:p>
        </p:txBody>
      </p:sp>
      <p:sp>
        <p:nvSpPr>
          <p:cNvPr id="174" name="Google Shape;174;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75" name="Google Shape;175;p11"/>
          <p:cNvSpPr/>
          <p:nvPr/>
        </p:nvSpPr>
        <p:spPr>
          <a:xfrm>
            <a:off x="340250" y="1233675"/>
            <a:ext cx="3111300" cy="3339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In your cataloging, you may come across a different instance of the same work. For example, you may have both the print &amp; electronic versions of the same work.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In these cases, you can click on the "duplicate" button to create a new instance from the original, fill in any extra or changed data you require and save.</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The new instance will already be linked to the original work so you don't need to do that step!</a:t>
            </a:r>
            <a:endParaRPr b="0" i="0" sz="1300" u="none" cap="none" strike="noStrike">
              <a:solidFill>
                <a:schemeClr val="dk1"/>
              </a:solidFill>
              <a:latin typeface="Arial"/>
              <a:ea typeface="Arial"/>
              <a:cs typeface="Arial"/>
              <a:sym typeface="Arial"/>
            </a:endParaRPr>
          </a:p>
        </p:txBody>
      </p:sp>
      <p:sp>
        <p:nvSpPr>
          <p:cNvPr id="176" name="Google Shape;176;p11"/>
          <p:cNvSpPr/>
          <p:nvPr/>
        </p:nvSpPr>
        <p:spPr>
          <a:xfrm>
            <a:off x="5571000" y="3005375"/>
            <a:ext cx="3420600" cy="7107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2"/>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Bonus: A 2nd instance of the work</a:t>
            </a:r>
            <a:endParaRPr/>
          </a:p>
        </p:txBody>
      </p:sp>
      <p:sp>
        <p:nvSpPr>
          <p:cNvPr id="182" name="Google Shape;182;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83" name="Google Shape;183;p12"/>
          <p:cNvSpPr/>
          <p:nvPr/>
        </p:nvSpPr>
        <p:spPr>
          <a:xfrm>
            <a:off x="340250" y="1233675"/>
            <a:ext cx="3111300" cy="11892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In your cataloging, you may come across a different instance of the same work. For example, you may have both the print &amp; electronic versions of the same work.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p:txBody>
      </p:sp>
      <p:sp>
        <p:nvSpPr>
          <p:cNvPr id="184" name="Google Shape;184;p12"/>
          <p:cNvSpPr/>
          <p:nvPr/>
        </p:nvSpPr>
        <p:spPr>
          <a:xfrm>
            <a:off x="4826025" y="4223225"/>
            <a:ext cx="3420600" cy="7107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5" name="Google Shape;185;p12"/>
          <p:cNvPicPr preferRelativeResize="0"/>
          <p:nvPr/>
        </p:nvPicPr>
        <p:blipFill rotWithShape="1">
          <a:blip r:embed="rId3">
            <a:alphaModFix/>
          </a:blip>
          <a:srcRect b="0" l="0" r="0" t="0"/>
          <a:stretch/>
        </p:blipFill>
        <p:spPr>
          <a:xfrm>
            <a:off x="3552125" y="1233669"/>
            <a:ext cx="5387648" cy="2462140"/>
          </a:xfrm>
          <a:prstGeom prst="rect">
            <a:avLst/>
          </a:prstGeom>
          <a:noFill/>
          <a:ln cap="flat" cmpd="sng" w="9525">
            <a:solidFill>
              <a:schemeClr val="dk2"/>
            </a:solidFill>
            <a:prstDash val="solid"/>
            <a:round/>
            <a:headEnd len="sm" w="sm" type="none"/>
            <a:tailEnd len="sm" w="sm" type="none"/>
          </a:ln>
        </p:spPr>
      </p:pic>
      <p:sp>
        <p:nvSpPr>
          <p:cNvPr id="186" name="Google Shape;186;p12"/>
          <p:cNvSpPr/>
          <p:nvPr/>
        </p:nvSpPr>
        <p:spPr>
          <a:xfrm>
            <a:off x="6225325" y="1276150"/>
            <a:ext cx="363000" cy="3108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2"/>
          <p:cNvSpPr/>
          <p:nvPr/>
        </p:nvSpPr>
        <p:spPr>
          <a:xfrm>
            <a:off x="340250" y="2623375"/>
            <a:ext cx="3111300" cy="13671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In these cases:</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in your instance description, click on the "copy" button</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A duplicate of the instance (without the instance URI), will appear on your screen</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13"/>
          <p:cNvPicPr preferRelativeResize="0"/>
          <p:nvPr/>
        </p:nvPicPr>
        <p:blipFill rotWithShape="1">
          <a:blip r:embed="rId3">
            <a:alphaModFix/>
          </a:blip>
          <a:srcRect b="0" l="0" r="0" t="0"/>
          <a:stretch/>
        </p:blipFill>
        <p:spPr>
          <a:xfrm>
            <a:off x="3545650" y="1233669"/>
            <a:ext cx="5314719" cy="2684755"/>
          </a:xfrm>
          <a:prstGeom prst="rect">
            <a:avLst/>
          </a:prstGeom>
          <a:noFill/>
          <a:ln cap="flat" cmpd="sng" w="9525">
            <a:solidFill>
              <a:schemeClr val="dk2"/>
            </a:solidFill>
            <a:prstDash val="solid"/>
            <a:round/>
            <a:headEnd len="sm" w="sm" type="none"/>
            <a:tailEnd len="sm" w="sm" type="none"/>
          </a:ln>
        </p:spPr>
      </p:pic>
      <p:sp>
        <p:nvSpPr>
          <p:cNvPr id="193" name="Google Shape;193;p13"/>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Bonus: A 2nd instance of the work</a:t>
            </a:r>
            <a:endParaRPr/>
          </a:p>
        </p:txBody>
      </p:sp>
      <p:sp>
        <p:nvSpPr>
          <p:cNvPr id="194" name="Google Shape;194;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195" name="Google Shape;195;p13"/>
          <p:cNvSpPr/>
          <p:nvPr/>
        </p:nvSpPr>
        <p:spPr>
          <a:xfrm>
            <a:off x="340250" y="1233675"/>
            <a:ext cx="3111300" cy="8328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That it is a duplicate is clear from the green banner you will see. This will disappear after a few moments.</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p:txBody>
      </p:sp>
      <p:sp>
        <p:nvSpPr>
          <p:cNvPr id="196" name="Google Shape;196;p13"/>
          <p:cNvSpPr/>
          <p:nvPr/>
        </p:nvSpPr>
        <p:spPr>
          <a:xfrm>
            <a:off x="3595200" y="1852700"/>
            <a:ext cx="4755000" cy="3564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3"/>
          <p:cNvSpPr/>
          <p:nvPr/>
        </p:nvSpPr>
        <p:spPr>
          <a:xfrm>
            <a:off x="340250" y="2293000"/>
            <a:ext cx="3111300" cy="16254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In the duplicated description</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add and/or edit any necessary fields (e.g., add the subclass "electronic", digital file type information &amp; URL for resource, new Admin metadata)</a:t>
            </a:r>
            <a:endParaRPr b="0" i="0" sz="1300" u="none" cap="none" strike="noStrike">
              <a:solidFill>
                <a:schemeClr val="dk1"/>
              </a:solidFill>
              <a:latin typeface="Arial"/>
              <a:ea typeface="Arial"/>
              <a:cs typeface="Arial"/>
              <a:sym typeface="Arial"/>
            </a:endParaRPr>
          </a:p>
          <a:p>
            <a:pPr indent="-311150" lvl="0" marL="457200" marR="0" rtl="0" algn="l">
              <a:lnSpc>
                <a:spcPct val="100000"/>
              </a:lnSpc>
              <a:spcBef>
                <a:spcPts val="0"/>
              </a:spcBef>
              <a:spcAft>
                <a:spcPts val="0"/>
              </a:spcAft>
              <a:buClr>
                <a:schemeClr val="dk1"/>
              </a:buClr>
              <a:buSzPts val="1300"/>
              <a:buFont typeface="Arial"/>
              <a:buChar char="●"/>
            </a:pPr>
            <a:r>
              <a:rPr b="0" i="0" lang="en" sz="1300" u="none" cap="none" strike="noStrike">
                <a:solidFill>
                  <a:schemeClr val="dk1"/>
                </a:solidFill>
                <a:latin typeface="Arial"/>
                <a:ea typeface="Arial"/>
                <a:cs typeface="Arial"/>
                <a:sym typeface="Arial"/>
              </a:rPr>
              <a:t>Save the description</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14"/>
          <p:cNvPicPr preferRelativeResize="0"/>
          <p:nvPr/>
        </p:nvPicPr>
        <p:blipFill rotWithShape="1">
          <a:blip r:embed="rId3">
            <a:alphaModFix/>
          </a:blip>
          <a:srcRect b="0" l="0" r="0" t="0"/>
          <a:stretch/>
        </p:blipFill>
        <p:spPr>
          <a:xfrm>
            <a:off x="3530500" y="1233675"/>
            <a:ext cx="5095574" cy="2399000"/>
          </a:xfrm>
          <a:prstGeom prst="rect">
            <a:avLst/>
          </a:prstGeom>
          <a:noFill/>
          <a:ln cap="flat" cmpd="sng" w="9525">
            <a:solidFill>
              <a:schemeClr val="dk2"/>
            </a:solidFill>
            <a:prstDash val="solid"/>
            <a:round/>
            <a:headEnd len="sm" w="sm" type="none"/>
            <a:tailEnd len="sm" w="sm" type="none"/>
          </a:ln>
        </p:spPr>
      </p:pic>
      <p:sp>
        <p:nvSpPr>
          <p:cNvPr id="203" name="Google Shape;203;p14"/>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Bonus: A 2nd instance of the work</a:t>
            </a:r>
            <a:endParaRPr/>
          </a:p>
        </p:txBody>
      </p:sp>
      <p:sp>
        <p:nvSpPr>
          <p:cNvPr id="204" name="Google Shape;204;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205" name="Google Shape;205;p14"/>
          <p:cNvSpPr/>
          <p:nvPr/>
        </p:nvSpPr>
        <p:spPr>
          <a:xfrm>
            <a:off x="340250" y="1233675"/>
            <a:ext cx="3111300" cy="8070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A new description is created with a new URI to identify it. Note that it is already linked to the work.</a:t>
            </a:r>
            <a:endParaRPr b="0" i="0" sz="1300" u="none" cap="none" strike="noStrike">
              <a:solidFill>
                <a:schemeClr val="dk1"/>
              </a:solidFill>
              <a:latin typeface="Arial"/>
              <a:ea typeface="Arial"/>
              <a:cs typeface="Arial"/>
              <a:sym typeface="Arial"/>
            </a:endParaRPr>
          </a:p>
        </p:txBody>
      </p:sp>
      <p:sp>
        <p:nvSpPr>
          <p:cNvPr id="206" name="Google Shape;206;p14"/>
          <p:cNvSpPr/>
          <p:nvPr/>
        </p:nvSpPr>
        <p:spPr>
          <a:xfrm>
            <a:off x="3530500" y="1535275"/>
            <a:ext cx="3420600" cy="2442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15"/>
          <p:cNvPicPr preferRelativeResize="0"/>
          <p:nvPr/>
        </p:nvPicPr>
        <p:blipFill rotWithShape="1">
          <a:blip r:embed="rId3">
            <a:alphaModFix/>
          </a:blip>
          <a:srcRect b="0" l="0" r="0" t="0"/>
          <a:stretch/>
        </p:blipFill>
        <p:spPr>
          <a:xfrm>
            <a:off x="3637525" y="1233675"/>
            <a:ext cx="4420782" cy="1867275"/>
          </a:xfrm>
          <a:prstGeom prst="rect">
            <a:avLst/>
          </a:prstGeom>
          <a:noFill/>
          <a:ln cap="flat" cmpd="sng" w="9525">
            <a:solidFill>
              <a:schemeClr val="dk2"/>
            </a:solidFill>
            <a:prstDash val="solid"/>
            <a:round/>
            <a:headEnd len="sm" w="sm" type="none"/>
            <a:tailEnd len="sm" w="sm" type="none"/>
          </a:ln>
        </p:spPr>
      </p:pic>
      <p:sp>
        <p:nvSpPr>
          <p:cNvPr id="212" name="Google Shape;212;p15"/>
          <p:cNvSpPr txBox="1"/>
          <p:nvPr>
            <p:ph type="title"/>
          </p:nvPr>
        </p:nvSpPr>
        <p:spPr>
          <a:xfrm>
            <a:off x="288425" y="239469"/>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
              <a:t>Exploring Links</a:t>
            </a:r>
            <a:endParaRPr/>
          </a:p>
        </p:txBody>
      </p:sp>
      <p:sp>
        <p:nvSpPr>
          <p:cNvPr id="213" name="Google Shape;213;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214" name="Google Shape;214;p15"/>
          <p:cNvSpPr/>
          <p:nvPr/>
        </p:nvSpPr>
        <p:spPr>
          <a:xfrm>
            <a:off x="340250" y="1233675"/>
            <a:ext cx="3111300" cy="8358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If you want to see if a work has one or more instances linked to it, click on the "Relationships" button</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p:txBody>
      </p:sp>
      <p:sp>
        <p:nvSpPr>
          <p:cNvPr id="215" name="Google Shape;215;p15"/>
          <p:cNvSpPr/>
          <p:nvPr/>
        </p:nvSpPr>
        <p:spPr>
          <a:xfrm>
            <a:off x="3637525" y="1995200"/>
            <a:ext cx="1661400" cy="8358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5"/>
          <p:cNvSpPr/>
          <p:nvPr/>
        </p:nvSpPr>
        <p:spPr>
          <a:xfrm>
            <a:off x="340250" y="2208775"/>
            <a:ext cx="3111300" cy="660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rial"/>
                <a:ea typeface="Arial"/>
                <a:cs typeface="Arial"/>
                <a:sym typeface="Arial"/>
              </a:rPr>
              <a:t>In this example, you can see that the work now is linked to 2 instances</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6"/>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500"/>
              <a:buNone/>
            </a:pPr>
            <a:r>
              <a:rPr lang="en"/>
              <a:t>End of Module 10</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