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+im5RckRoIS78ITYXzZAUi8Je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" name="Google Shape;79;p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68cf639035_0_0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68cf639035_0_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65cb724ca_0_1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c65cb724ca_0_1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1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CC Training Slides 1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pic>
        <p:nvPicPr>
          <p:cNvPr descr="Image preview" id="11" name="Google Shape;1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4"/>
          <p:cNvSpPr txBox="1"/>
          <p:nvPr/>
        </p:nvSpPr>
        <p:spPr>
          <a:xfrm>
            <a:off x="4228526" y="4092350"/>
            <a:ext cx="4824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PCC SCT Task Group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on Linked Data Training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updated February 2024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3" name="Google Shape;13;p14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9pPr>
          </a:lstStyle>
          <a:p/>
        </p:txBody>
      </p:sp>
      <p:sp>
        <p:nvSpPr>
          <p:cNvPr id="16" name="Google Shape;16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" name="Google Shape;1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15"/>
          <p:cNvSpPr txBox="1"/>
          <p:nvPr/>
        </p:nvSpPr>
        <p:spPr>
          <a:xfrm>
            <a:off x="3354675" y="1228575"/>
            <a:ext cx="1336800" cy="1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no border 1">
  <p:cSld name="TITLE_AND_TWO_COLUMNS_1_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16"/>
          <p:cNvSpPr txBox="1"/>
          <p:nvPr>
            <p:ph idx="1" type="body"/>
          </p:nvPr>
        </p:nvSpPr>
        <p:spPr>
          <a:xfrm>
            <a:off x="311700" y="1152469"/>
            <a:ext cx="3751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  <a:defRPr sz="1900">
                <a:solidFill>
                  <a:srgbClr val="000000"/>
                </a:solidFill>
              </a:defRPr>
            </a:lvl1pPr>
            <a:lvl2pPr indent="-3492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○"/>
              <a:defRPr sz="1900">
                <a:solidFill>
                  <a:srgbClr val="000000"/>
                </a:solidFill>
              </a:defRPr>
            </a:lvl2pPr>
            <a:lvl3pPr indent="-3492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■"/>
              <a:defRPr sz="1900">
                <a:solidFill>
                  <a:srgbClr val="000000"/>
                </a:solidFill>
              </a:defRPr>
            </a:lvl3pPr>
            <a:lvl4pPr indent="-3492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  <a:defRPr sz="1900">
                <a:solidFill>
                  <a:srgbClr val="000000"/>
                </a:solidFill>
              </a:defRPr>
            </a:lvl4pPr>
            <a:lvl5pPr indent="-3492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○"/>
              <a:defRPr sz="1900">
                <a:solidFill>
                  <a:srgbClr val="000000"/>
                </a:solidFill>
              </a:defRPr>
            </a:lvl5pPr>
            <a:lvl6pPr indent="-3492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■"/>
              <a:defRPr sz="1900">
                <a:solidFill>
                  <a:srgbClr val="000000"/>
                </a:solidFill>
              </a:defRPr>
            </a:lvl6pPr>
            <a:lvl7pPr indent="-3492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  <a:defRPr sz="1900">
                <a:solidFill>
                  <a:srgbClr val="000000"/>
                </a:solidFill>
              </a:defRPr>
            </a:lvl7pPr>
            <a:lvl8pPr indent="-3492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○"/>
              <a:defRPr sz="1900">
                <a:solidFill>
                  <a:srgbClr val="000000"/>
                </a:solidFill>
              </a:defRPr>
            </a:lvl8pPr>
            <a:lvl9pPr indent="-3492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900"/>
              <a:buChar char="■"/>
              <a:defRPr sz="19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2" name="Google Shape;22;p16"/>
          <p:cNvSpPr txBox="1"/>
          <p:nvPr>
            <p:ph idx="2" type="body"/>
          </p:nvPr>
        </p:nvSpPr>
        <p:spPr>
          <a:xfrm>
            <a:off x="4162294" y="1152469"/>
            <a:ext cx="4669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  <a:defRPr sz="1900">
                <a:solidFill>
                  <a:srgbClr val="000000"/>
                </a:solidFill>
              </a:defRPr>
            </a:lvl1pPr>
            <a:lvl2pPr indent="-3492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○"/>
              <a:defRPr sz="1900">
                <a:solidFill>
                  <a:srgbClr val="000000"/>
                </a:solidFill>
              </a:defRPr>
            </a:lvl2pPr>
            <a:lvl3pPr indent="-3492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■"/>
              <a:defRPr sz="1900">
                <a:solidFill>
                  <a:srgbClr val="000000"/>
                </a:solidFill>
              </a:defRPr>
            </a:lvl3pPr>
            <a:lvl4pPr indent="-3492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  <a:defRPr sz="1900">
                <a:solidFill>
                  <a:srgbClr val="000000"/>
                </a:solidFill>
              </a:defRPr>
            </a:lvl4pPr>
            <a:lvl5pPr indent="-3492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○"/>
              <a:defRPr sz="1900">
                <a:solidFill>
                  <a:srgbClr val="000000"/>
                </a:solidFill>
              </a:defRPr>
            </a:lvl5pPr>
            <a:lvl6pPr indent="-3492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■"/>
              <a:defRPr sz="1900">
                <a:solidFill>
                  <a:srgbClr val="000000"/>
                </a:solidFill>
              </a:defRPr>
            </a:lvl6pPr>
            <a:lvl7pPr indent="-3492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  <a:defRPr sz="1900">
                <a:solidFill>
                  <a:srgbClr val="000000"/>
                </a:solidFill>
              </a:defRPr>
            </a:lvl7pPr>
            <a:lvl8pPr indent="-3492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○"/>
              <a:defRPr sz="1900">
                <a:solidFill>
                  <a:srgbClr val="000000"/>
                </a:solidFill>
              </a:defRPr>
            </a:lvl8pPr>
            <a:lvl9pPr indent="-3492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900"/>
              <a:buChar char="■"/>
              <a:defRPr sz="19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3" name="Google Shape;2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no border">
  <p:cSld name="TITLE_AND_TWO_COLUMNS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18"/>
          <p:cNvSpPr txBox="1"/>
          <p:nvPr>
            <p:ph idx="1" type="body"/>
          </p:nvPr>
        </p:nvSpPr>
        <p:spPr>
          <a:xfrm>
            <a:off x="628650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" name="Google Shape;31;p18"/>
          <p:cNvSpPr txBox="1"/>
          <p:nvPr>
            <p:ph idx="2" type="body"/>
          </p:nvPr>
        </p:nvSpPr>
        <p:spPr>
          <a:xfrm>
            <a:off x="4666819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left column (for screenshots)">
  <p:cSld name="TITLE_AND_TWO_COLUMNS_1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4" name="Google Shape;34;p19"/>
          <p:cNvSpPr txBox="1"/>
          <p:nvPr>
            <p:ph idx="1" type="body"/>
          </p:nvPr>
        </p:nvSpPr>
        <p:spPr>
          <a:xfrm>
            <a:off x="311700" y="1152469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right column (for screenshots)">
  <p:cSld name="TITLE_AND_TWO_COLUMNS_1_1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6274181" y="1132238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746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2pPr>
            <a:lvl3pPr indent="-3746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3pPr>
            <a:lvl4pPr indent="-3746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4pPr>
            <a:lvl5pPr indent="-3746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5pPr>
            <a:lvl6pPr indent="-3746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6pPr>
            <a:lvl7pPr indent="-3746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7pPr>
            <a:lvl8pPr indent="-3746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8pPr>
            <a:lvl9pPr indent="-3746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300"/>
              <a:buChar char="■"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/>
          <p:nvPr/>
        </p:nvSpPr>
        <p:spPr>
          <a:xfrm>
            <a:off x="4907100" y="0"/>
            <a:ext cx="58728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2"/>
          <p:cNvSpPr txBox="1"/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22"/>
          <p:cNvSpPr txBox="1"/>
          <p:nvPr>
            <p:ph idx="1" type="subTitle"/>
          </p:nvPr>
        </p:nvSpPr>
        <p:spPr>
          <a:xfrm>
            <a:off x="265500" y="1090463"/>
            <a:ext cx="3948600" cy="3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50" name="Google Shape;5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_2">
  <p:cSld name="TITLE_AND_TWO_COLUMNS_2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" type="body"/>
          </p:nvPr>
        </p:nvSpPr>
        <p:spPr>
          <a:xfrm>
            <a:off x="311700" y="1152469"/>
            <a:ext cx="3751800" cy="3416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  <a:defRPr>
                <a:solidFill>
                  <a:srgbClr val="000000"/>
                </a:solidFill>
              </a:defRPr>
            </a:lvl1pPr>
            <a:lvl2pPr indent="-3238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  <a:defRPr sz="1500">
                <a:solidFill>
                  <a:srgbClr val="000000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■"/>
              <a:defRPr sz="1500">
                <a:solidFill>
                  <a:srgbClr val="000000"/>
                </a:solidFill>
              </a:defRPr>
            </a:lvl3pPr>
            <a:lvl4pPr indent="-3238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  <a:defRPr sz="1500">
                <a:solidFill>
                  <a:srgbClr val="000000"/>
                </a:solidFill>
              </a:defRPr>
            </a:lvl4pPr>
            <a:lvl5pPr indent="-3238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  <a:defRPr sz="1500">
                <a:solidFill>
                  <a:srgbClr val="000000"/>
                </a:solidFill>
              </a:defRPr>
            </a:lvl5pPr>
            <a:lvl6pPr indent="-3238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■"/>
              <a:defRPr sz="1500">
                <a:solidFill>
                  <a:srgbClr val="000000"/>
                </a:solidFill>
              </a:defRPr>
            </a:lvl6pPr>
            <a:lvl7pPr indent="-3238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  <a:defRPr sz="1500">
                <a:solidFill>
                  <a:srgbClr val="000000"/>
                </a:solidFill>
              </a:defRPr>
            </a:lvl7pPr>
            <a:lvl8pPr indent="-3238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  <a:defRPr sz="1500">
                <a:solidFill>
                  <a:srgbClr val="000000"/>
                </a:solidFill>
              </a:defRPr>
            </a:lvl8pPr>
            <a:lvl9pPr indent="-3238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500"/>
              <a:buChar char="■"/>
              <a:defRPr sz="15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4" name="Google Shape;54;p23"/>
          <p:cNvSpPr txBox="1"/>
          <p:nvPr>
            <p:ph idx="2" type="body"/>
          </p:nvPr>
        </p:nvSpPr>
        <p:spPr>
          <a:xfrm>
            <a:off x="4162294" y="1152469"/>
            <a:ext cx="4669800" cy="3416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  <a:defRPr>
                <a:solidFill>
                  <a:srgbClr val="000000"/>
                </a:solidFill>
              </a:defRPr>
            </a:lvl1pPr>
            <a:lvl2pPr indent="-3238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  <a:defRPr sz="1500">
                <a:solidFill>
                  <a:srgbClr val="000000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■"/>
              <a:defRPr sz="1500">
                <a:solidFill>
                  <a:srgbClr val="000000"/>
                </a:solidFill>
              </a:defRPr>
            </a:lvl3pPr>
            <a:lvl4pPr indent="-3238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  <a:defRPr sz="1500">
                <a:solidFill>
                  <a:srgbClr val="000000"/>
                </a:solidFill>
              </a:defRPr>
            </a:lvl4pPr>
            <a:lvl5pPr indent="-3238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  <a:defRPr sz="1500">
                <a:solidFill>
                  <a:srgbClr val="000000"/>
                </a:solidFill>
              </a:defRPr>
            </a:lvl5pPr>
            <a:lvl6pPr indent="-3238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■"/>
              <a:defRPr sz="1500">
                <a:solidFill>
                  <a:srgbClr val="000000"/>
                </a:solidFill>
              </a:defRPr>
            </a:lvl6pPr>
            <a:lvl7pPr indent="-3238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  <a:defRPr sz="1500">
                <a:solidFill>
                  <a:srgbClr val="000000"/>
                </a:solidFill>
              </a:defRPr>
            </a:lvl7pPr>
            <a:lvl8pPr indent="-3238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  <a:defRPr sz="1500">
                <a:solidFill>
                  <a:srgbClr val="000000"/>
                </a:solidFill>
              </a:defRPr>
            </a:lvl8pPr>
            <a:lvl9pPr indent="-3238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500"/>
              <a:buChar char="■"/>
              <a:defRPr sz="15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5" name="Google Shape;5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46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46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46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46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46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46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iki.lyrasis.org/pages/viewpage.action?pageId=74515029" TargetMode="External"/><Relationship Id="rId4" Type="http://schemas.openxmlformats.org/officeDocument/2006/relationships/hyperlink" Target="https://wiki.lyrasis.org/pages/viewpage.action?pageId=74515029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hyperlink" Target="https://stage.sinopia.io/" TargetMode="External"/><Relationship Id="rId6" Type="http://schemas.openxmlformats.org/officeDocument/2006/relationships/hyperlink" Target="https://sinopia.io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stage.sinopia.io" TargetMode="External"/><Relationship Id="rId4" Type="http://schemas.openxmlformats.org/officeDocument/2006/relationships/hyperlink" Target="http://sinopia.io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github.com" TargetMode="External"/><Relationship Id="rId4" Type="http://schemas.openxmlformats.org/officeDocument/2006/relationships/hyperlink" Target="https://ld4.slack.com" TargetMode="External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help.sinopia.io" TargetMode="External"/><Relationship Id="rId4" Type="http://schemas.openxmlformats.org/officeDocument/2006/relationships/hyperlink" Target="https://www.youtube.com/playlist?list=PLrOZtzLTYPJcBux29ezxZju9FgcifJ2pn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preview" id="60" name="Google Shape;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Sinopia Training Module 2</a:t>
            </a:r>
            <a:endParaRPr/>
          </a:p>
        </p:txBody>
      </p:sp>
      <p:sp>
        <p:nvSpPr>
          <p:cNvPr id="62" name="Google Shape;62;p1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Getting Started in Sinopia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Scope of this module</a:t>
            </a:r>
            <a:endParaRPr sz="3600"/>
          </a:p>
        </p:txBody>
      </p:sp>
      <p:sp>
        <p:nvSpPr>
          <p:cNvPr id="68" name="Google Shape;6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b="1" lang="en-US">
                <a:solidFill>
                  <a:schemeClr val="dk1"/>
                </a:solidFill>
              </a:rPr>
              <a:t>Module 2: Getting Started in Sinopia </a:t>
            </a:r>
            <a:r>
              <a:rPr lang="en-US">
                <a:solidFill>
                  <a:schemeClr val="dk1"/>
                </a:solidFill>
              </a:rPr>
              <a:t>covers</a:t>
            </a:r>
            <a:r>
              <a:rPr b="1" lang="en-US">
                <a:solidFill>
                  <a:schemeClr val="dk1"/>
                </a:solidFill>
              </a:rPr>
              <a:t> 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you can do in Sinopia</a:t>
            </a:r>
            <a:endParaRPr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>
                <a:solidFill>
                  <a:schemeClr val="dk1"/>
                </a:solidFill>
              </a:rPr>
              <a:t>Sinopia environments &amp; supported browsers</a:t>
            </a:r>
            <a:endParaRPr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Creating a Sinopia account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Navigating the Sinopia interface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Reporting bugs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What is Sinopia?</a:t>
            </a:r>
            <a:endParaRPr sz="3600"/>
          </a:p>
        </p:txBody>
      </p:sp>
      <p:sp>
        <p:nvSpPr>
          <p:cNvPr id="75" name="Google Shape;7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" name="Google Shape;76;p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Sinopia is a linked data creation environment, developed by </a:t>
            </a:r>
            <a:r>
              <a:rPr lang="en-US" sz="2000" u="sng">
                <a:solidFill>
                  <a:schemeClr val="hlink"/>
                </a:solidFill>
                <a:hlinkClick r:id="rId3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Linked Data for Production</a:t>
            </a:r>
            <a:r>
              <a:rPr lang="en-US" sz="2000" u="sng">
                <a:solidFill>
                  <a:schemeClr val="hlink"/>
                </a:solidFill>
                <a:hlinkClick r:id="rId4"/>
              </a:rPr>
              <a:t> (LD4P)</a:t>
            </a:r>
            <a:r>
              <a:rPr lang="en-US" sz="2000"/>
              <a:t>, funded by the Mellon Foundation</a:t>
            </a:r>
            <a:br>
              <a:rPr lang="en-US" sz="2000"/>
            </a:b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Sinopia enables catalogers to:</a:t>
            </a:r>
            <a:endParaRPr sz="20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/>
              <a:t>catalog in a linked data environment without having to set up &amp; maintain tools locally</a:t>
            </a:r>
            <a:endParaRPr sz="20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develop </a:t>
            </a:r>
            <a:r>
              <a:rPr lang="en-US" sz="20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best practices related to linked data creation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explore cooperative cataloging in a linked data environment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Stage vs Production</a:t>
            </a:r>
            <a:endParaRPr sz="3600"/>
          </a:p>
        </p:txBody>
      </p:sp>
      <p:sp>
        <p:nvSpPr>
          <p:cNvPr id="82" name="Google Shape;8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4"/>
          <p:cNvSpPr txBox="1"/>
          <p:nvPr/>
        </p:nvSpPr>
        <p:spPr>
          <a:xfrm>
            <a:off x="592650" y="2799750"/>
            <a:ext cx="215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662288" y="3254109"/>
            <a:ext cx="2018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 txBox="1"/>
          <p:nvPr>
            <p:ph idx="1" type="body"/>
          </p:nvPr>
        </p:nvSpPr>
        <p:spPr>
          <a:xfrm>
            <a:off x="569775" y="2357775"/>
            <a:ext cx="3973500" cy="19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Sinopia users’ test environment intended for practice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Users can create data while in training and not worry about the quality of the data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Descriptions (and templates) may be deleted from time to time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PCC Templates available (see </a:t>
            </a:r>
            <a:r>
              <a:rPr b="1" lang="en-US" sz="14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Module 4: About the PCC Templates)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86" name="Google Shape;86;p4"/>
          <p:cNvSpPr txBox="1"/>
          <p:nvPr>
            <p:ph idx="2" type="body"/>
          </p:nvPr>
        </p:nvSpPr>
        <p:spPr>
          <a:xfrm>
            <a:off x="4923075" y="2292125"/>
            <a:ext cx="3882600" cy="22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 sz="1400">
                <a:solidFill>
                  <a:schemeClr val="dk1"/>
                </a:solidFill>
              </a:rPr>
              <a:t>Environment f</a:t>
            </a:r>
            <a:r>
              <a:rPr lang="en-US" sz="1400">
                <a:solidFill>
                  <a:schemeClr val="dk1"/>
                </a:solidFill>
              </a:rPr>
              <a:t>or “production-level” or “permanent” metadata creation</a:t>
            </a:r>
            <a:endParaRPr sz="1400">
              <a:solidFill>
                <a:schemeClr val="dk1"/>
              </a:solidFill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 sz="1400">
                <a:solidFill>
                  <a:schemeClr val="dk1"/>
                </a:solidFill>
              </a:rPr>
              <a:t>Metadata in this repository will be saved for a minimum of 5 years after the </a:t>
            </a:r>
            <a:r>
              <a:rPr lang="en-US" sz="14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LD4P3 grant ends</a:t>
            </a:r>
            <a:r>
              <a:rPr lang="en-US" sz="1400">
                <a:solidFill>
                  <a:schemeClr val="dk1"/>
                </a:solidFill>
              </a:rPr>
              <a:t> (2026)</a:t>
            </a:r>
            <a:endParaRPr sz="1400">
              <a:solidFill>
                <a:schemeClr val="dk1"/>
              </a:solidFill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As of publication of this training, the PCC Templates are not yet available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87" name="Google Shape;87;p4"/>
          <p:cNvSpPr txBox="1"/>
          <p:nvPr>
            <p:ph idx="1" type="body"/>
          </p:nvPr>
        </p:nvSpPr>
        <p:spPr>
          <a:xfrm>
            <a:off x="429725" y="1017726"/>
            <a:ext cx="788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 sz="1700"/>
              <a:t>There are two </a:t>
            </a:r>
            <a:r>
              <a:rPr lang="en-US" sz="1700"/>
              <a:t>primary</a:t>
            </a:r>
            <a:r>
              <a:rPr lang="en-US" sz="1700"/>
              <a:t> Sinopia environments, Stage and Production:</a:t>
            </a:r>
            <a:endParaRPr/>
          </a:p>
        </p:txBody>
      </p:sp>
      <p:pic>
        <p:nvPicPr>
          <p:cNvPr id="88" name="Google Shape;8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650" y="1560087"/>
            <a:ext cx="3077400" cy="39249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7825" y="1560076"/>
            <a:ext cx="2355775" cy="4118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" name="Google Shape;90;p4"/>
          <p:cNvSpPr txBox="1"/>
          <p:nvPr/>
        </p:nvSpPr>
        <p:spPr>
          <a:xfrm>
            <a:off x="592650" y="2018224"/>
            <a:ext cx="1432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stage.sinopia.io</a:t>
            </a:r>
            <a:endParaRPr sz="2300"/>
          </a:p>
        </p:txBody>
      </p:sp>
      <p:sp>
        <p:nvSpPr>
          <p:cNvPr id="91" name="Google Shape;91;p4"/>
          <p:cNvSpPr txBox="1"/>
          <p:nvPr/>
        </p:nvSpPr>
        <p:spPr>
          <a:xfrm>
            <a:off x="4907825" y="2018224"/>
            <a:ext cx="1432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sinopia.io</a:t>
            </a:r>
            <a:endParaRPr sz="2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68cf639035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Sinopia Development</a:t>
            </a:r>
            <a:endParaRPr/>
          </a:p>
        </p:txBody>
      </p:sp>
      <p:sp>
        <p:nvSpPr>
          <p:cNvPr id="97" name="Google Shape;97;g268cf639035_0_0"/>
          <p:cNvSpPr txBox="1"/>
          <p:nvPr>
            <p:ph idx="1" type="body"/>
          </p:nvPr>
        </p:nvSpPr>
        <p:spPr>
          <a:xfrm>
            <a:off x="311700" y="1152475"/>
            <a:ext cx="8090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/>
              <a:t>Sinopia Development is primarily for use by Sinopia developers &amp; product owners to test updates to Sinopia before going live</a:t>
            </a:r>
            <a:br>
              <a:rPr lang="en-US"/>
            </a:br>
            <a:endParaRPr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/>
              <a:t>It is also currently being used by an Ex Libris Alma test group</a:t>
            </a:r>
            <a:br>
              <a:rPr lang="en-US"/>
            </a:br>
            <a:endParaRPr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i="1" lang="en-US"/>
              <a:t>Please</a:t>
            </a:r>
            <a:r>
              <a:rPr lang="en-US"/>
              <a:t>, only use Sinopia Development if you are part of the Alma group</a:t>
            </a:r>
            <a:endParaRPr/>
          </a:p>
        </p:txBody>
      </p:sp>
      <p:sp>
        <p:nvSpPr>
          <p:cNvPr id="98" name="Google Shape;98;g268cf639035_0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Supported web browsers</a:t>
            </a:r>
            <a:endParaRPr sz="3600"/>
          </a:p>
        </p:txBody>
      </p:sp>
      <p:sp>
        <p:nvSpPr>
          <p:cNvPr id="104" name="Google Shape;10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925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●"/>
            </a:pPr>
            <a:r>
              <a:rPr lang="en-US" sz="1900"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Sinopia </a:t>
            </a:r>
            <a:r>
              <a:rPr lang="en-US" sz="1900"/>
              <a:t>is web-based, so you don’t have to install any software</a:t>
            </a:r>
            <a:endParaRPr sz="1900"/>
          </a:p>
          <a:p>
            <a:pPr indent="-34925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Y</a:t>
            </a:r>
            <a:r>
              <a:rPr lang="en-US" sz="1900"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ou </a:t>
            </a:r>
            <a:r>
              <a:rPr lang="en-US" sz="1900"/>
              <a:t>may use any browser, but be aware that Sinopia upgrades are tested in Chrome only</a:t>
            </a:r>
            <a:endParaRPr sz="1900"/>
          </a:p>
          <a:p>
            <a:pPr indent="-34925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Report any problems with other browsers if you find them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Accounts</a:t>
            </a:r>
            <a:endParaRPr sz="3600"/>
          </a:p>
        </p:txBody>
      </p:sp>
      <p:sp>
        <p:nvSpPr>
          <p:cNvPr id="111" name="Google Shape;11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You need a Sinopia account to: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Create descriptions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Edit descriptions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/>
              <a:t>Browse, search, and view existing descriptions</a:t>
            </a:r>
            <a:br>
              <a:rPr lang="en-US" sz="1900"/>
            </a:b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You need separate accounts for Stage and Production, so if you want to use both, you need to sign up twice</a:t>
            </a:r>
            <a:endParaRPr sz="1900">
              <a:solidFill>
                <a:schemeClr val="dk1"/>
              </a:solidFill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-US" sz="1900">
                <a:solidFill>
                  <a:schemeClr val="dk1"/>
                </a:solidFill>
              </a:rPr>
              <a:t>You can use the same username, email, and password for both, if you prefer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Creating an account</a:t>
            </a:r>
            <a:endParaRPr sz="3600"/>
          </a:p>
        </p:txBody>
      </p:sp>
      <p:sp>
        <p:nvSpPr>
          <p:cNvPr id="118" name="Google Shape;11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 sz="1000"/>
              <a:t>‹#›</a:t>
            </a:fld>
            <a:endParaRPr sz="1000"/>
          </a:p>
        </p:txBody>
      </p:sp>
      <p:sp>
        <p:nvSpPr>
          <p:cNvPr id="119" name="Google Shape;119;p7"/>
          <p:cNvSpPr txBox="1"/>
          <p:nvPr/>
        </p:nvSpPr>
        <p:spPr>
          <a:xfrm>
            <a:off x="311700" y="1246825"/>
            <a:ext cx="2997000" cy="2491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 to </a:t>
            </a:r>
            <a:r>
              <a:rPr b="0" i="0" lang="en-US" sz="1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stage.sinopia.io </a:t>
            </a: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b="0" i="0" lang="en-US" sz="1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sinopia.io</a:t>
            </a:r>
            <a:br>
              <a:rPr lang="en-US" sz="1300"/>
            </a:b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Click </a:t>
            </a:r>
            <a:r>
              <a:rPr b="1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Request Account</a:t>
            </a:r>
            <a:br>
              <a:rPr b="1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Enter a username, email, and password.</a:t>
            </a:r>
            <a:br>
              <a:rPr b="0" i="1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lang="en-US" sz="1300"/>
              <a:t>Click the "Continue" button.</a:t>
            </a:r>
            <a:b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You’ll receive an email asking you to confirm.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4104347" y="2189076"/>
            <a:ext cx="613200" cy="219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7"/>
          <p:cNvGrpSpPr/>
          <p:nvPr/>
        </p:nvGrpSpPr>
        <p:grpSpPr>
          <a:xfrm>
            <a:off x="3508325" y="1343934"/>
            <a:ext cx="2746300" cy="1276525"/>
            <a:chOff x="2797575" y="1308084"/>
            <a:chExt cx="2746300" cy="1276525"/>
          </a:xfrm>
        </p:grpSpPr>
        <p:pic>
          <p:nvPicPr>
            <p:cNvPr id="122" name="Google Shape;12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797575" y="1308084"/>
              <a:ext cx="2746300" cy="1276525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23" name="Google Shape;123;p7"/>
            <p:cNvSpPr/>
            <p:nvPr/>
          </p:nvSpPr>
          <p:spPr>
            <a:xfrm>
              <a:off x="3435350" y="2318825"/>
              <a:ext cx="957300" cy="219300"/>
            </a:xfrm>
            <a:prstGeom prst="ellipse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24" name="Google Shape;124;p7"/>
          <p:cNvCxnSpPr>
            <a:endCxn id="122" idx="1"/>
          </p:cNvCxnSpPr>
          <p:nvPr/>
        </p:nvCxnSpPr>
        <p:spPr>
          <a:xfrm>
            <a:off x="2000825" y="1682797"/>
            <a:ext cx="1507500" cy="299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5" name="Google Shape;125;p7"/>
          <p:cNvPicPr preferRelativeResize="0"/>
          <p:nvPr/>
        </p:nvPicPr>
        <p:blipFill rotWithShape="1">
          <a:blip r:embed="rId6">
            <a:alphaModFix/>
          </a:blip>
          <a:srcRect b="3925" l="6307" r="6455" t="2616"/>
          <a:stretch/>
        </p:blipFill>
        <p:spPr>
          <a:xfrm>
            <a:off x="5769550" y="649825"/>
            <a:ext cx="1893300" cy="22576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26" name="Google Shape;126;p7"/>
          <p:cNvGrpSpPr/>
          <p:nvPr/>
        </p:nvGrpSpPr>
        <p:grpSpPr>
          <a:xfrm>
            <a:off x="6676566" y="2526546"/>
            <a:ext cx="1994355" cy="1459710"/>
            <a:chOff x="5053400" y="445024"/>
            <a:chExt cx="2583027" cy="2175425"/>
          </a:xfrm>
        </p:grpSpPr>
        <p:pic>
          <p:nvPicPr>
            <p:cNvPr id="127" name="Google Shape;127;p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53400" y="445024"/>
              <a:ext cx="2583027" cy="2175425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128" name="Google Shape;128;p7"/>
            <p:cNvCxnSpPr/>
            <p:nvPr/>
          </p:nvCxnSpPr>
          <p:spPr>
            <a:xfrm>
              <a:off x="6360800" y="1156950"/>
              <a:ext cx="442200" cy="0"/>
            </a:xfrm>
            <a:prstGeom prst="straightConnector1">
              <a:avLst/>
            </a:prstGeom>
            <a:noFill/>
            <a:ln cap="flat" cmpd="sng" w="1143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29" name="Google Shape;129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5338" y="3738075"/>
            <a:ext cx="3772275" cy="925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30" name="Google Shape;130;p7"/>
          <p:cNvCxnSpPr>
            <a:stCxn id="125" idx="3"/>
          </p:cNvCxnSpPr>
          <p:nvPr/>
        </p:nvCxnSpPr>
        <p:spPr>
          <a:xfrm>
            <a:off x="7662850" y="1778638"/>
            <a:ext cx="538200" cy="747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" name="Google Shape;131;p7"/>
          <p:cNvCxnSpPr>
            <a:stCxn id="127" idx="2"/>
            <a:endCxn id="129" idx="3"/>
          </p:cNvCxnSpPr>
          <p:nvPr/>
        </p:nvCxnSpPr>
        <p:spPr>
          <a:xfrm flipH="1">
            <a:off x="6767743" y="3986256"/>
            <a:ext cx="906000" cy="214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p7"/>
          <p:cNvCxnSpPr/>
          <p:nvPr/>
        </p:nvCxnSpPr>
        <p:spPr>
          <a:xfrm flipH="1" rot="10800000">
            <a:off x="5577525" y="1561175"/>
            <a:ext cx="233100" cy="447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c65cb724ca_0_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Your Username = Cataloger ID</a:t>
            </a:r>
            <a:endParaRPr/>
          </a:p>
        </p:txBody>
      </p:sp>
      <p:sp>
        <p:nvSpPr>
          <p:cNvPr id="138" name="Google Shape;138;g2c65cb724ca_0_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g2c65cb724ca_0_1"/>
          <p:cNvSpPr txBox="1"/>
          <p:nvPr>
            <p:ph idx="1" type="body"/>
          </p:nvPr>
        </p:nvSpPr>
        <p:spPr>
          <a:xfrm>
            <a:off x="628650" y="1369226"/>
            <a:ext cx="7886700" cy="1474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74650" lvl="0" marL="457200" rtl="0" algn="l">
              <a:spcBef>
                <a:spcPts val="800"/>
              </a:spcBef>
              <a:spcAft>
                <a:spcPts val="0"/>
              </a:spcAft>
              <a:buSzPts val="2300"/>
              <a:buChar char="•"/>
            </a:pPr>
            <a:r>
              <a:rPr lang="en-US"/>
              <a:t>Your username is not only for your login to Sinopia when you use Sinopia templates; it will autofill in all your descriptions as your Cataloger ID &amp; other users will see it. Please keep that in mind when choosing!</a:t>
            </a:r>
            <a:endParaRPr/>
          </a:p>
        </p:txBody>
      </p:sp>
      <p:pic>
        <p:nvPicPr>
          <p:cNvPr id="140" name="Google Shape;140;g2c65cb724ca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100" y="2944901"/>
            <a:ext cx="3528335" cy="19949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After logging in</a:t>
            </a:r>
            <a:endParaRPr/>
          </a:p>
        </p:txBody>
      </p:sp>
      <p:sp>
        <p:nvSpPr>
          <p:cNvPr id="146" name="Google Shape;14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p8"/>
          <p:cNvSpPr txBox="1"/>
          <p:nvPr>
            <p:ph idx="1" type="body"/>
          </p:nvPr>
        </p:nvSpPr>
        <p:spPr>
          <a:xfrm>
            <a:off x="628650" y="1268044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Once you create an account and log in, your screen looks like this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148" name="Google Shape;148;p8"/>
          <p:cNvSpPr txBox="1"/>
          <p:nvPr/>
        </p:nvSpPr>
        <p:spPr>
          <a:xfrm>
            <a:off x="5955875" y="2525096"/>
            <a:ext cx="2744100" cy="630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Click the</a:t>
            </a:r>
            <a:r>
              <a:rPr b="1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Linked Data Editor</a:t>
            </a: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button to start using Sinopia.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575" y="2163300"/>
            <a:ext cx="5242425" cy="28369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0" name="Google Shape;150;p8"/>
          <p:cNvSpPr/>
          <p:nvPr/>
        </p:nvSpPr>
        <p:spPr>
          <a:xfrm>
            <a:off x="3735875" y="2267400"/>
            <a:ext cx="821700" cy="2055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Navigating in Sinopia</a:t>
            </a:r>
            <a:endParaRPr sz="3600"/>
          </a:p>
        </p:txBody>
      </p:sp>
      <p:sp>
        <p:nvSpPr>
          <p:cNvPr id="156" name="Google Shape;15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9"/>
          <p:cNvSpPr txBox="1"/>
          <p:nvPr/>
        </p:nvSpPr>
        <p:spPr>
          <a:xfrm>
            <a:off x="4551625" y="2637000"/>
            <a:ext cx="1867800" cy="1886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Search bar</a:t>
            </a:r>
            <a:endParaRPr b="1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Search for</a:t>
            </a:r>
            <a:r>
              <a:rPr lang="en-US"/>
              <a:t> 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descriptions created in Sinopia. 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See </a:t>
            </a:r>
            <a:r>
              <a:rPr b="1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Module 3: Searching for Data Created in Sinopia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6638675" y="2637000"/>
            <a:ext cx="2046000" cy="1886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Sinopia help site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Report a bug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/>
              <a:t>Suggest a new feature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/>
              <a:t>Release Notes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Lookups &amp; QA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help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"/>
          <p:cNvSpPr txBox="1"/>
          <p:nvPr/>
        </p:nvSpPr>
        <p:spPr>
          <a:xfrm>
            <a:off x="426075" y="2636975"/>
            <a:ext cx="1867800" cy="1886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 Templates</a:t>
            </a:r>
            <a:r>
              <a:rPr b="0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Search for and select templates. </a:t>
            </a: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 </a:t>
            </a:r>
            <a:r>
              <a:rPr b="1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Module 4: About the PCC Templates</a:t>
            </a:r>
            <a:endParaRPr b="1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"/>
          <p:cNvSpPr txBox="1"/>
          <p:nvPr/>
        </p:nvSpPr>
        <p:spPr>
          <a:xfrm>
            <a:off x="2507150" y="2636975"/>
            <a:ext cx="1831200" cy="1886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/>
              <a:t>Actions</a:t>
            </a:r>
            <a:r>
              <a:rPr b="1" i="0" lang="en-US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dropdown 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Load RDF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Exports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View metrics</a:t>
            </a:r>
            <a:endParaRPr/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200"/>
              <a:t>Resources</a:t>
            </a:r>
            <a:endParaRPr sz="1200"/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200"/>
              <a:t>Templates</a:t>
            </a:r>
            <a:endParaRPr sz="1200"/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US" sz="1200"/>
              <a:t>Users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/>
              <a:t>not covered in this training</a:t>
            </a:r>
            <a:endParaRPr i="1" sz="1200"/>
          </a:p>
        </p:txBody>
      </p:sp>
      <p:sp>
        <p:nvSpPr>
          <p:cNvPr id="161" name="Google Shape;161;p9"/>
          <p:cNvSpPr txBox="1"/>
          <p:nvPr>
            <p:ph idx="1" type="body"/>
          </p:nvPr>
        </p:nvSpPr>
        <p:spPr>
          <a:xfrm>
            <a:off x="252075" y="1117800"/>
            <a:ext cx="85311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 sz="1500"/>
              <a:t>After clicking </a:t>
            </a:r>
            <a:r>
              <a:rPr b="1" lang="en-US" sz="1500"/>
              <a:t>Linked Data Editor</a:t>
            </a:r>
            <a:r>
              <a:rPr lang="en-US" sz="1500"/>
              <a:t>, you’ll be on the </a:t>
            </a:r>
            <a:r>
              <a:rPr b="1" lang="en-US" sz="1500"/>
              <a:t>Dashboard</a:t>
            </a:r>
            <a:r>
              <a:rPr lang="en-US" sz="1500"/>
              <a:t>, which has links to your recent templates, searches and resources. Other links are: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 sz="1500"/>
          </a:p>
        </p:txBody>
      </p:sp>
      <p:pic>
        <p:nvPicPr>
          <p:cNvPr id="162" name="Google Shape;16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025" y="1702275"/>
            <a:ext cx="8172776" cy="72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9"/>
          <p:cNvCxnSpPr>
            <a:endCxn id="159" idx="0"/>
          </p:cNvCxnSpPr>
          <p:nvPr/>
        </p:nvCxnSpPr>
        <p:spPr>
          <a:xfrm flipH="1">
            <a:off x="1359975" y="2330975"/>
            <a:ext cx="672900" cy="306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4" name="Google Shape;164;p9"/>
          <p:cNvCxnSpPr>
            <a:endCxn id="160" idx="0"/>
          </p:cNvCxnSpPr>
          <p:nvPr/>
        </p:nvCxnSpPr>
        <p:spPr>
          <a:xfrm>
            <a:off x="2941550" y="2345075"/>
            <a:ext cx="481200" cy="291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" name="Google Shape;165;p9"/>
          <p:cNvCxnSpPr>
            <a:endCxn id="157" idx="0"/>
          </p:cNvCxnSpPr>
          <p:nvPr/>
        </p:nvCxnSpPr>
        <p:spPr>
          <a:xfrm>
            <a:off x="3857425" y="2324100"/>
            <a:ext cx="1628100" cy="312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" name="Google Shape;166;p9"/>
          <p:cNvCxnSpPr>
            <a:endCxn id="158" idx="0"/>
          </p:cNvCxnSpPr>
          <p:nvPr/>
        </p:nvCxnSpPr>
        <p:spPr>
          <a:xfrm>
            <a:off x="7513475" y="1942500"/>
            <a:ext cx="148200" cy="694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300"/>
              <a:t>Sinopia Help Site</a:t>
            </a:r>
            <a:endParaRPr sz="3300"/>
          </a:p>
        </p:txBody>
      </p:sp>
      <p:sp>
        <p:nvSpPr>
          <p:cNvPr id="172" name="Google Shape;17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" name="Google Shape;173;p10"/>
          <p:cNvSpPr txBox="1"/>
          <p:nvPr>
            <p:ph idx="4294967295" type="body"/>
          </p:nvPr>
        </p:nvSpPr>
        <p:spPr>
          <a:xfrm>
            <a:off x="3041775" y="1257950"/>
            <a:ext cx="5654400" cy="3798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1800">
                <a:solidFill>
                  <a:schemeClr val="dk1"/>
                </a:solidFill>
              </a:rPr>
              <a:t>Your feedback is important! From the </a:t>
            </a:r>
            <a:r>
              <a:rPr b="1" lang="en-US" sz="1800">
                <a:solidFill>
                  <a:schemeClr val="dk1"/>
                </a:solidFill>
              </a:rPr>
              <a:t>Help</a:t>
            </a:r>
            <a:r>
              <a:rPr lang="en-US"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 </a:t>
            </a:r>
            <a:r>
              <a:rPr lang="en-US" sz="1800">
                <a:solidFill>
                  <a:schemeClr val="dk1"/>
                </a:solidFill>
              </a:rPr>
              <a:t>menu, click </a:t>
            </a:r>
            <a:r>
              <a:rPr b="1" lang="en-US" sz="1800">
                <a:solidFill>
                  <a:schemeClr val="dk1"/>
                </a:solidFill>
              </a:rPr>
              <a:t>Report a bug</a:t>
            </a:r>
            <a:r>
              <a:rPr lang="en-US" sz="1800">
                <a:solidFill>
                  <a:schemeClr val="dk1"/>
                </a:solidFill>
              </a:rPr>
              <a:t> to report problems, or </a:t>
            </a:r>
            <a:r>
              <a:rPr b="1" lang="en-US" sz="1800">
                <a:solidFill>
                  <a:schemeClr val="dk1"/>
                </a:solidFill>
              </a:rPr>
              <a:t>Suggest a new feature </a:t>
            </a:r>
            <a:r>
              <a:rPr lang="en-US" sz="1800">
                <a:solidFill>
                  <a:schemeClr val="dk1"/>
                </a:solidFill>
              </a:rPr>
              <a:t>to propose new ideas for Sinopia. Both links open a form in GitHub. You will need to set up a free GitHub account (</a:t>
            </a:r>
            <a:r>
              <a:rPr lang="en-US" sz="17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www.github.com</a:t>
            </a:r>
            <a:r>
              <a:rPr lang="en-US" sz="1700">
                <a:solidFill>
                  <a:schemeClr val="dk1"/>
                </a:solidFill>
              </a:rPr>
              <a:t>)</a:t>
            </a:r>
            <a:r>
              <a:rPr lang="en-US" sz="1800">
                <a:solidFill>
                  <a:schemeClr val="dk1"/>
                </a:solidFill>
              </a:rPr>
              <a:t> to fill in the forms.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You can also ask questions, report problems, and suggest ideas on the </a:t>
            </a:r>
            <a:r>
              <a:rPr lang="en-US" sz="18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#sinopia Slack channel in the LD4 Workspace</a:t>
            </a:r>
            <a:r>
              <a:rPr lang="en-US" sz="1800"/>
              <a:t> (ld4.slack.com)</a:t>
            </a:r>
            <a:endParaRPr sz="1800"/>
          </a:p>
        </p:txBody>
      </p:sp>
      <p:pic>
        <p:nvPicPr>
          <p:cNvPr id="174" name="Google Shape;17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751" y="1257950"/>
            <a:ext cx="2668274" cy="379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0"/>
          <p:cNvSpPr/>
          <p:nvPr/>
        </p:nvSpPr>
        <p:spPr>
          <a:xfrm>
            <a:off x="311700" y="1657275"/>
            <a:ext cx="1229400" cy="2511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"/>
          <p:cNvSpPr/>
          <p:nvPr/>
        </p:nvSpPr>
        <p:spPr>
          <a:xfrm>
            <a:off x="311700" y="3151050"/>
            <a:ext cx="1358100" cy="3159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Sinopia technical details</a:t>
            </a:r>
            <a:endParaRPr sz="3600"/>
          </a:p>
        </p:txBody>
      </p:sp>
      <p:sp>
        <p:nvSpPr>
          <p:cNvPr id="182" name="Google Shape;182;p1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This training is based on </a:t>
            </a:r>
            <a:r>
              <a:rPr lang="en-US" sz="2000">
                <a:solidFill>
                  <a:srgbClr val="000000"/>
                </a:solidFill>
              </a:rPr>
              <a:t>Sinopia version </a:t>
            </a:r>
            <a:r>
              <a:rPr lang="en-US" sz="2000"/>
              <a:t>3.17.74, </a:t>
            </a:r>
            <a:r>
              <a:rPr lang="en-US" sz="2000">
                <a:solidFill>
                  <a:srgbClr val="000000"/>
                </a:solidFill>
              </a:rPr>
              <a:t>released in </a:t>
            </a:r>
            <a:r>
              <a:rPr lang="en-US" sz="2000"/>
              <a:t>December 2023</a:t>
            </a:r>
            <a:r>
              <a:rPr lang="en-US" sz="2000"/>
              <a:t>, </a:t>
            </a:r>
            <a:r>
              <a:rPr lang="en-US" sz="2000">
                <a:solidFill>
                  <a:srgbClr val="000000"/>
                </a:solidFill>
              </a:rPr>
              <a:t>with </a:t>
            </a:r>
            <a:r>
              <a:rPr lang="en-US" sz="2000"/>
              <a:t>bug fixes and dependency updates </a:t>
            </a:r>
            <a:r>
              <a:rPr lang="en-US" sz="2000">
                <a:solidFill>
                  <a:srgbClr val="000000"/>
                </a:solidFill>
              </a:rPr>
              <a:t>released periodically since </a:t>
            </a:r>
            <a:r>
              <a:rPr lang="en-US" sz="20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textRoundtripDataId="14"/>
                  </a:ext>
                </a:extLst>
              </a:rPr>
              <a:t>then</a:t>
            </a:r>
            <a:r>
              <a:rPr lang="en-US" sz="2000">
                <a:solidFill>
                  <a:srgbClr val="000000"/>
                </a:solidFill>
              </a:rPr>
              <a:t>.</a:t>
            </a:r>
            <a:br>
              <a:rPr lang="en-US" sz="2000">
                <a:solidFill>
                  <a:srgbClr val="000000"/>
                </a:solidFill>
              </a:rPr>
            </a:b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If you’d like to know more about the latest release of Sinopia and see detailed notes about each release, visit the Sinopia help site from the </a:t>
            </a:r>
            <a:r>
              <a:rPr b="1" lang="en-US" sz="2000"/>
              <a:t>Help</a:t>
            </a:r>
            <a:r>
              <a:rPr lang="en-US" sz="2000"/>
              <a:t> menu or by going directly to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help.sinopia.io</a:t>
            </a:r>
            <a:r>
              <a:rPr lang="en-US" sz="2000"/>
              <a:t>, and then click on </a:t>
            </a:r>
            <a:r>
              <a:rPr b="1" lang="en-US" sz="2000">
                <a:extLst>
                  <a:ext uri="http://customooxmlschemas.google.com/">
                    <go:slidesCustomData xmlns:go="http://customooxmlschemas.google.com/" textRoundtripDataId="15"/>
                  </a:ext>
                </a:extLst>
              </a:rPr>
              <a:t>Latest release</a:t>
            </a:r>
            <a:br>
              <a:rPr b="1" lang="en-US" sz="2000"/>
            </a:br>
            <a:endParaRPr b="1"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Short v</a:t>
            </a:r>
            <a:r>
              <a:rPr lang="en-US" sz="2000">
                <a:solidFill>
                  <a:srgbClr val="000000"/>
                </a:solidFill>
              </a:rPr>
              <a:t>ideos demonstrating Sinopia features are available on </a:t>
            </a:r>
            <a:r>
              <a:rPr lang="en-US" sz="2000" u="sng">
                <a:solidFill>
                  <a:schemeClr val="hlink"/>
                </a:solidFill>
                <a:hlinkClick r:id="rId4"/>
                <a:extLst>
                  <a:ext uri="http://customooxmlschemas.google.com/">
                    <go:slidesCustomData xmlns:go="http://customooxmlschemas.google.com/" textRoundtripDataId="16"/>
                  </a:ext>
                </a:extLst>
              </a:rPr>
              <a:t>YouTube</a:t>
            </a:r>
            <a:r>
              <a:rPr lang="en-US" sz="2000"/>
              <a:t> </a:t>
            </a:r>
            <a:endParaRPr sz="2000">
              <a:solidFill>
                <a:srgbClr val="000000"/>
              </a:solidFill>
            </a:endParaRPr>
          </a:p>
        </p:txBody>
      </p:sp>
      <p:sp>
        <p:nvSpPr>
          <p:cNvPr id="183" name="Google Shape;18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17"/>
                  </a:ext>
                </a:extLst>
              </a:rPr>
              <a:t>End of Module 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CC Training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Frank</dc:creator>
</cp:coreProperties>
</file>