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iFamNL9ceIy1eUwg5VXZOeDwQ8B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Charlene Morrison"/>
  <p:cmAuthor clrIdx="1" id="1" initials="" lastIdx="1" name="Adam Schiff"/>
  <p:cmAuthor clrIdx="2" id="2" initials="" lastIdx="1" name="Nancy Lorimer"/>
  <p:cmAuthor clrIdx="3" id="3" initials="" lastIdx="1" name="May Cha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09-02T14:17:05.427">
    <p:pos x="196" y="1352"/>
    <p:text>Finished review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3xklhkA"/>
      </p:ext>
    </p:extLst>
  </p:cm>
  <p:cm authorId="1" idx="1" dt="2023-09-01T21:01:23.153">
    <p:pos x="196" y="1352"/>
    <p:text>+1</p:text>
    <p:extLst>
      <p:ext uri="{C676402C-5697-4E1C-873F-D02D1690AC5C}">
        <p15:threadingInfo timeZoneBias="0">
          <p15:parentCm authorId="0" idx="1"/>
        </p15:threadingInfo>
      </p:ext>
      <p:ext uri="http://customooxmlschemas.google.com/">
        <go:slidesCustomData xmlns:go="http://customooxmlschemas.google.com/" commentPostId="AAAA3xes6e0"/>
      </p:ext>
    </p:extLst>
  </p:cm>
  <p:cm authorId="2" idx="1" dt="2023-09-01T21:29:48.510">
    <p:pos x="196" y="1352"/>
    <p:text>+1</p:text>
    <p:extLst>
      <p:ext uri="{C676402C-5697-4E1C-873F-D02D1690AC5C}">
        <p15:threadingInfo timeZoneBias="0">
          <p15:parentCm authorId="0" idx="1"/>
        </p15:threadingInfo>
      </p:ext>
      <p:ext uri="http://customooxmlschemas.google.com/">
        <go:slidesCustomData xmlns:go="http://customooxmlschemas.google.com/" commentPostId="AAAA3xes6fA"/>
      </p:ext>
    </p:extLst>
  </p:cm>
  <p:cm authorId="3" idx="1" dt="2023-09-02T14:17:05.427">
    <p:pos x="196" y="1352"/>
    <p:text>I've reviewed the comments and resolved what was clear. Leaving the remaining comments for @gheng@sdsu.edu to pursue.</p:text>
    <p:extLst>
      <p:ext uri="{C676402C-5697-4E1C-873F-D02D1690AC5C}">
        <p15:threadingInfo timeZoneBias="0">
          <p15:parentCm authorId="0" idx="1"/>
        </p15:threadingInfo>
      </p:ext>
      <p:ext uri="http://customooxmlschemas.google.com/">
        <go:slidesCustomData xmlns:go="http://customooxmlschemas.google.com/" commentPostId="AAAA4hGhOAA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" name="Google Shape;45;p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" name="Google Shape;51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1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1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5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CC Training Slides 1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pic>
        <p:nvPicPr>
          <p:cNvPr descr="Image preview" id="11" name="Google Shape;1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7"/>
          <p:cNvSpPr txBox="1"/>
          <p:nvPr/>
        </p:nvSpPr>
        <p:spPr>
          <a:xfrm>
            <a:off x="4228526" y="4092350"/>
            <a:ext cx="4824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PCC SCT Task Group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on Linked Data Training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updated February 2024</a:t>
            </a:r>
            <a:endParaRPr sz="1900">
              <a:solidFill>
                <a:schemeClr val="dk2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3" name="Google Shape;13;p17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9pPr>
          </a:lstStyle>
          <a:p/>
        </p:txBody>
      </p:sp>
      <p:sp>
        <p:nvSpPr>
          <p:cNvPr id="16" name="Google Shape;16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18"/>
          <p:cNvSpPr txBox="1"/>
          <p:nvPr/>
        </p:nvSpPr>
        <p:spPr>
          <a:xfrm>
            <a:off x="3354675" y="1228575"/>
            <a:ext cx="1336800" cy="1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left column (for screenshots)">
  <p:cSld name="TITLE_AND_TWO_COLUMNS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19"/>
          <p:cNvSpPr txBox="1"/>
          <p:nvPr>
            <p:ph idx="1" type="body"/>
          </p:nvPr>
        </p:nvSpPr>
        <p:spPr>
          <a:xfrm>
            <a:off x="311700" y="1152469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no border">
  <p:cSld name="TITLE_AND_TWO_COLUMNS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20"/>
          <p:cNvSpPr txBox="1"/>
          <p:nvPr>
            <p:ph idx="1" type="body"/>
          </p:nvPr>
        </p:nvSpPr>
        <p:spPr>
          <a:xfrm>
            <a:off x="628650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7" name="Google Shape;27;p20"/>
          <p:cNvSpPr txBox="1"/>
          <p:nvPr>
            <p:ph idx="2" type="body"/>
          </p:nvPr>
        </p:nvSpPr>
        <p:spPr>
          <a:xfrm>
            <a:off x="4666819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right column (for screenshots)">
  <p:cSld name="TITLE_AND_TWO_COLUMNS_1_1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21"/>
          <p:cNvSpPr txBox="1"/>
          <p:nvPr>
            <p:ph idx="1" type="body"/>
          </p:nvPr>
        </p:nvSpPr>
        <p:spPr>
          <a:xfrm>
            <a:off x="6274181" y="1132238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746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2pPr>
            <a:lvl3pPr indent="-3746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3pPr>
            <a:lvl4pPr indent="-3746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4pPr>
            <a:lvl5pPr indent="-3746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5pPr>
            <a:lvl6pPr indent="-3746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6pPr>
            <a:lvl7pPr indent="-3746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7pPr>
            <a:lvl8pPr indent="-3746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8pPr>
            <a:lvl9pPr indent="-3746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300"/>
              <a:buChar char="■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/>
          <p:nvPr/>
        </p:nvSpPr>
        <p:spPr>
          <a:xfrm>
            <a:off x="4907100" y="0"/>
            <a:ext cx="58728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3"/>
          <p:cNvSpPr txBox="1"/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23"/>
          <p:cNvSpPr txBox="1"/>
          <p:nvPr>
            <p:ph idx="1" type="subTitle"/>
          </p:nvPr>
        </p:nvSpPr>
        <p:spPr>
          <a:xfrm>
            <a:off x="265500" y="1090463"/>
            <a:ext cx="3948600" cy="3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46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46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46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46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46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46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Sinopia Training Module 3</a:t>
            </a:r>
            <a:endParaRPr/>
          </a:p>
        </p:txBody>
      </p:sp>
      <p:sp>
        <p:nvSpPr>
          <p:cNvPr id="48" name="Google Shape;48;p1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 sz="3800"/>
              <a:t>Searching for Data Created in Sinopia</a:t>
            </a:r>
            <a:endParaRPr sz="3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b="1" lang="en-US"/>
              <a:t>Module 3: Searching for Data Created in Sinopia </a:t>
            </a:r>
            <a:r>
              <a:rPr lang="en-US"/>
              <a:t>covers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Finding descriptions in Sinopia after they are created using the </a:t>
            </a:r>
            <a:r>
              <a:rPr b="1" lang="en-US"/>
              <a:t>Search</a:t>
            </a:r>
            <a:r>
              <a:rPr lang="en-US"/>
              <a:t> tab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Filtering search results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Using the Dashboard to see recent searches</a:t>
            </a:r>
            <a:endParaRPr/>
          </a:p>
        </p:txBody>
      </p:sp>
      <p:sp>
        <p:nvSpPr>
          <p:cNvPr id="55" name="Google Shape;55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Scope of this module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3"/>
          <p:cNvSpPr txBox="1"/>
          <p:nvPr>
            <p:ph idx="1" type="body"/>
          </p:nvPr>
        </p:nvSpPr>
        <p:spPr>
          <a:xfrm>
            <a:off x="628650" y="2202150"/>
            <a:ext cx="7886700" cy="24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Search for data created in Sinopia to</a:t>
            </a:r>
            <a:endParaRPr sz="2200"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-US" sz="2200"/>
              <a:t>check whether something has already been cataloged so you can re-use the metadata</a:t>
            </a:r>
            <a:endParaRPr sz="2200"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-US" sz="2200"/>
              <a:t>find a description you know is in Sinopia so that you can view, edit, or make a copy of it</a:t>
            </a:r>
            <a:endParaRPr sz="2200"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-US" sz="2200"/>
              <a:t>search for related Works or Instances to link to your description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When to Search</a:t>
            </a:r>
            <a:endParaRPr/>
          </a:p>
        </p:txBody>
      </p:sp>
      <p:pic>
        <p:nvPicPr>
          <p:cNvPr id="63" name="Google Shape;6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68364"/>
            <a:ext cx="9144003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"/>
          <p:cNvSpPr/>
          <p:nvPr/>
        </p:nvSpPr>
        <p:spPr>
          <a:xfrm>
            <a:off x="3513731" y="1540619"/>
            <a:ext cx="683100" cy="4182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6318075" y="1087325"/>
            <a:ext cx="934500" cy="30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Starting a Search</a:t>
            </a:r>
            <a:endParaRPr/>
          </a:p>
        </p:txBody>
      </p:sp>
      <p:sp>
        <p:nvSpPr>
          <p:cNvPr id="71" name="Google Shape;71;p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746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Verify that the </a:t>
            </a:r>
            <a:r>
              <a:rPr b="1" lang="en-US"/>
              <a:t>Search</a:t>
            </a:r>
            <a:r>
              <a:rPr lang="en-US"/>
              <a:t> drop-down is set to the default </a:t>
            </a:r>
            <a:r>
              <a:rPr b="1" lang="en-US"/>
              <a:t>Sinopia</a:t>
            </a:r>
            <a:r>
              <a:rPr lang="en-US"/>
              <a:t>.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Type your search string in the </a:t>
            </a:r>
            <a:r>
              <a:rPr b="1"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Enter query string</a:t>
            </a:r>
            <a:r>
              <a:rPr lang="en-US"/>
              <a:t> box, and click </a:t>
            </a:r>
            <a:r>
              <a:rPr b="1" lang="en-US"/>
              <a:t>      icon</a:t>
            </a:r>
            <a:r>
              <a:rPr lang="en-US"/>
              <a:t> or press Enter on your keyboard.</a:t>
            </a:r>
            <a:endParaRPr/>
          </a:p>
        </p:txBody>
      </p:sp>
      <p:sp>
        <p:nvSpPr>
          <p:cNvPr id="72" name="Google Shape;7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3" name="Google Shape;7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84864"/>
            <a:ext cx="9144003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225" y="2489000"/>
            <a:ext cx="393600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"/>
          <p:cNvSpPr/>
          <p:nvPr/>
        </p:nvSpPr>
        <p:spPr>
          <a:xfrm>
            <a:off x="4152425" y="3613775"/>
            <a:ext cx="4672200" cy="495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6" name="Google Shape;76;p4"/>
          <p:cNvCxnSpPr/>
          <p:nvPr/>
        </p:nvCxnSpPr>
        <p:spPr>
          <a:xfrm>
            <a:off x="6387925" y="3388625"/>
            <a:ext cx="796500" cy="5700"/>
          </a:xfrm>
          <a:prstGeom prst="straightConnector1">
            <a:avLst/>
          </a:prstGeom>
          <a:noFill/>
          <a:ln cap="flat" cmpd="sng" w="1143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What is being searched?</a:t>
            </a:r>
            <a:endParaRPr/>
          </a:p>
        </p:txBody>
      </p:sp>
      <p:sp>
        <p:nvSpPr>
          <p:cNvPr id="82" name="Google Shape;82;p5"/>
          <p:cNvSpPr txBox="1"/>
          <p:nvPr>
            <p:ph idx="1" type="body"/>
          </p:nvPr>
        </p:nvSpPr>
        <p:spPr>
          <a:xfrm>
            <a:off x="311700" y="1152475"/>
            <a:ext cx="2411700" cy="3510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Search function performs a keyword</a:t>
            </a:r>
            <a:r>
              <a:rPr lang="en-US" sz="16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 search of all literal data from any field.</a:t>
            </a:r>
            <a:br>
              <a:rPr lang="en-US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Search is </a:t>
            </a:r>
            <a:r>
              <a:rPr b="1" lang="en-US" sz="1600">
                <a:solidFill>
                  <a:schemeClr val="dk1"/>
                </a:solidFill>
              </a:rPr>
              <a:t>not </a:t>
            </a:r>
            <a:r>
              <a:rPr lang="en-US" sz="1600">
                <a:solidFill>
                  <a:schemeClr val="dk1"/>
                </a:solidFill>
              </a:rPr>
              <a:t>case sensitive.</a:t>
            </a:r>
            <a:br>
              <a:rPr lang="en-US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Example: </a:t>
            </a:r>
            <a:br>
              <a:rPr lang="en-US" sz="1600">
                <a:solidFill>
                  <a:schemeClr val="dk1"/>
                </a:solidFill>
              </a:rPr>
            </a:br>
            <a:r>
              <a:rPr i="1" lang="en-US" sz="1600">
                <a:solidFill>
                  <a:schemeClr val="dk1"/>
                </a:solidFill>
              </a:rPr>
              <a:t>french</a:t>
            </a:r>
            <a:r>
              <a:rPr lang="en-US" sz="1600">
                <a:solidFill>
                  <a:schemeClr val="dk1"/>
                </a:solidFill>
              </a:rPr>
              <a:t> finds </a:t>
            </a:r>
            <a:r>
              <a:rPr i="1" lang="en-US" sz="1600">
                <a:solidFill>
                  <a:schemeClr val="dk1"/>
                </a:solidFill>
              </a:rPr>
              <a:t>french </a:t>
            </a:r>
            <a:r>
              <a:rPr lang="en-US" sz="1600">
                <a:solidFill>
                  <a:schemeClr val="dk1"/>
                </a:solidFill>
              </a:rPr>
              <a:t>and </a:t>
            </a:r>
            <a:r>
              <a:rPr i="1" lang="en-US" sz="1600">
                <a:solidFill>
                  <a:schemeClr val="dk1"/>
                </a:solidFill>
              </a:rPr>
              <a:t>French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7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" name="Google Shape;8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4" name="Google Shape;8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3300" y="1333675"/>
            <a:ext cx="6070001" cy="28749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0800" y="1286975"/>
            <a:ext cx="5920348" cy="280407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" name="Google Shape;9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Sorting the results</a:t>
            </a:r>
            <a:endParaRPr/>
          </a:p>
        </p:txBody>
      </p:sp>
      <p:sp>
        <p:nvSpPr>
          <p:cNvPr id="91" name="Google Shape;91;p6"/>
          <p:cNvSpPr txBox="1"/>
          <p:nvPr>
            <p:ph idx="1" type="body"/>
          </p:nvPr>
        </p:nvSpPr>
        <p:spPr>
          <a:xfrm>
            <a:off x="311700" y="1286975"/>
            <a:ext cx="2691600" cy="3163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>
                <a:solidFill>
                  <a:schemeClr val="dk1"/>
                </a:solidFill>
              </a:rPr>
              <a:t>Results are sorted by relevance by default</a:t>
            </a:r>
            <a:endParaRPr sz="1500">
              <a:solidFill>
                <a:schemeClr val="dk1"/>
              </a:solidFill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-US" sz="1300">
                <a:solidFill>
                  <a:schemeClr val="dk1"/>
                </a:solidFill>
              </a:rPr>
              <a:t>matches found in title fields considered more relevant than other matches</a:t>
            </a:r>
            <a:br>
              <a:rPr lang="en-US" sz="1300">
                <a:solidFill>
                  <a:schemeClr val="dk1"/>
                </a:solidFill>
              </a:rPr>
            </a:br>
            <a:endParaRPr sz="13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1500">
                <a:solidFill>
                  <a:schemeClr val="dk1"/>
                </a:solidFill>
              </a:rPr>
              <a:t>Choose a different sort order using the </a:t>
            </a:r>
            <a:r>
              <a:rPr b="1" lang="en-US" sz="1500">
                <a:solidFill>
                  <a:schemeClr val="dk1"/>
                </a:solidFill>
              </a:rPr>
              <a:t>Sort by</a:t>
            </a:r>
            <a:r>
              <a:rPr lang="en-US" sz="1500">
                <a:solidFill>
                  <a:schemeClr val="dk1"/>
                </a:solidFill>
              </a:rPr>
              <a:t> drop-down</a:t>
            </a:r>
            <a:endParaRPr sz="1500">
              <a:solidFill>
                <a:schemeClr val="dk1"/>
              </a:solidFill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-US" sz="1300">
                <a:solidFill>
                  <a:schemeClr val="dk1"/>
                </a:solidFill>
              </a:rPr>
              <a:t>Sorting by Label is equivalent to sorting by the title of the work or instance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92" name="Google Shape;9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8344050" y="1778150"/>
            <a:ext cx="624600" cy="39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" name="Google Shape;94;p6"/>
          <p:cNvCxnSpPr>
            <a:stCxn id="93" idx="2"/>
            <a:endCxn id="95" idx="3"/>
          </p:cNvCxnSpPr>
          <p:nvPr/>
        </p:nvCxnSpPr>
        <p:spPr>
          <a:xfrm flipH="1">
            <a:off x="7330650" y="1974950"/>
            <a:ext cx="1013400" cy="1439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96" name="Google Shape;96;p6"/>
          <p:cNvPicPr preferRelativeResize="0"/>
          <p:nvPr/>
        </p:nvPicPr>
        <p:blipFill rotWithShape="1">
          <a:blip r:embed="rId4">
            <a:alphaModFix/>
          </a:blip>
          <a:srcRect b="9523" l="0" r="3892" t="3580"/>
          <a:stretch/>
        </p:blipFill>
        <p:spPr>
          <a:xfrm>
            <a:off x="5331775" y="2524950"/>
            <a:ext cx="1943574" cy="174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Multi-word searches: AND by default</a:t>
            </a:r>
            <a:endParaRPr/>
          </a:p>
        </p:txBody>
      </p:sp>
      <p:sp>
        <p:nvSpPr>
          <p:cNvPr id="102" name="Google Shape;102;p7"/>
          <p:cNvSpPr txBox="1"/>
          <p:nvPr>
            <p:ph idx="1" type="body"/>
          </p:nvPr>
        </p:nvSpPr>
        <p:spPr>
          <a:xfrm>
            <a:off x="285775" y="1512950"/>
            <a:ext cx="2805600" cy="2857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/>
              <a:t>The default operator for multi-word searches is AND </a:t>
            </a:r>
            <a:br>
              <a:rPr lang="en-US"/>
            </a:br>
            <a:endParaRPr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/>
              <a:t>Example: </a:t>
            </a:r>
            <a:br>
              <a:rPr lang="en-US"/>
            </a:br>
            <a:r>
              <a:rPr i="1" lang="en-US"/>
              <a:t>french history</a:t>
            </a:r>
            <a:r>
              <a:rPr lang="en-US"/>
              <a:t> finds </a:t>
            </a:r>
            <a:r>
              <a:rPr i="1" lang="en-US"/>
              <a:t>French history pamphlets </a:t>
            </a:r>
            <a:r>
              <a:rPr lang="en-US"/>
              <a:t>but not </a:t>
            </a:r>
            <a:r>
              <a:rPr i="1" lang="en-US"/>
              <a:t>French sculpture census</a:t>
            </a:r>
            <a:endParaRPr i="1"/>
          </a:p>
        </p:txBody>
      </p:sp>
      <p:sp>
        <p:nvSpPr>
          <p:cNvPr id="103" name="Google Shape;10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4" name="Google Shape;104;p7"/>
          <p:cNvPicPr preferRelativeResize="0"/>
          <p:nvPr/>
        </p:nvPicPr>
        <p:blipFill rotWithShape="1">
          <a:blip r:embed="rId3">
            <a:alphaModFix/>
          </a:blip>
          <a:srcRect b="0" l="0" r="0" t="43226"/>
          <a:stretch/>
        </p:blipFill>
        <p:spPr>
          <a:xfrm>
            <a:off x="3161625" y="2046050"/>
            <a:ext cx="5889149" cy="1545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7"/>
          <p:cNvPicPr preferRelativeResize="0"/>
          <p:nvPr/>
        </p:nvPicPr>
        <p:blipFill rotWithShape="1">
          <a:blip r:embed="rId4">
            <a:alphaModFix/>
          </a:blip>
          <a:srcRect b="86681" l="0" r="0" t="0"/>
          <a:stretch/>
        </p:blipFill>
        <p:spPr>
          <a:xfrm>
            <a:off x="3161625" y="1512950"/>
            <a:ext cx="5889152" cy="53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Multi-word searches: Using OR</a:t>
            </a:r>
            <a:endParaRPr/>
          </a:p>
        </p:txBody>
      </p:sp>
      <p:sp>
        <p:nvSpPr>
          <p:cNvPr id="111" name="Google Shape;111;p8"/>
          <p:cNvSpPr txBox="1"/>
          <p:nvPr>
            <p:ph idx="1" type="body"/>
          </p:nvPr>
        </p:nvSpPr>
        <p:spPr>
          <a:xfrm>
            <a:off x="311700" y="1152475"/>
            <a:ext cx="2585100" cy="3169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/>
              <a:t>For OR searches, use the vertical pipe</a:t>
            </a:r>
            <a:br>
              <a:rPr lang="en-US"/>
            </a:br>
            <a:endParaRPr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/>
              <a:t>Example: </a:t>
            </a:r>
            <a:br>
              <a:rPr lang="en-US"/>
            </a:br>
            <a:r>
              <a:rPr i="1" lang="en-US"/>
              <a:t>french | history</a:t>
            </a:r>
            <a:r>
              <a:rPr lang="en-US"/>
              <a:t> finds </a:t>
            </a:r>
            <a:r>
              <a:rPr i="1" lang="en-US"/>
              <a:t>French history pamphlets</a:t>
            </a:r>
            <a:r>
              <a:rPr lang="en-US"/>
              <a:t> and </a:t>
            </a:r>
            <a:r>
              <a:rPr i="1" lang="en-US"/>
              <a:t>French sculpture census</a:t>
            </a:r>
            <a:r>
              <a:rPr lang="en-US"/>
              <a:t> and </a:t>
            </a:r>
            <a:r>
              <a:rPr i="1" lang="en-US"/>
              <a:t>A history of Rome</a:t>
            </a:r>
            <a:endParaRPr/>
          </a:p>
        </p:txBody>
      </p:sp>
      <p:sp>
        <p:nvSpPr>
          <p:cNvPr id="112" name="Google Shape;11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13" name="Google Shape;113;p8"/>
          <p:cNvGrpSpPr/>
          <p:nvPr/>
        </p:nvGrpSpPr>
        <p:grpSpPr>
          <a:xfrm>
            <a:off x="3045939" y="1152474"/>
            <a:ext cx="5389434" cy="3169858"/>
            <a:chOff x="3045939" y="1152474"/>
            <a:chExt cx="5389434" cy="3169858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3045939" y="1711965"/>
              <a:ext cx="5389169" cy="2610368"/>
              <a:chOff x="2721675" y="1711996"/>
              <a:chExt cx="5713708" cy="2771091"/>
            </a:xfrm>
          </p:grpSpPr>
          <p:pic>
            <p:nvPicPr>
              <p:cNvPr id="115" name="Google Shape;115;p8"/>
              <p:cNvPicPr preferRelativeResize="0"/>
              <p:nvPr/>
            </p:nvPicPr>
            <p:blipFill rotWithShape="1">
              <a:blip r:embed="rId3">
                <a:alphaModFix/>
              </a:blip>
              <a:srcRect b="-4462" l="0" r="0" t="37050"/>
              <a:stretch/>
            </p:blipFill>
            <p:spPr>
              <a:xfrm>
                <a:off x="2721675" y="1711996"/>
                <a:ext cx="5713701" cy="23035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6" name="Google Shape;116;p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721675" y="3832875"/>
                <a:ext cx="5713708" cy="6502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7" name="Google Shape;117;p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46225" y="1152474"/>
              <a:ext cx="5389148" cy="5052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" name="Google Shape;118;p8"/>
          <p:cNvSpPr/>
          <p:nvPr/>
        </p:nvSpPr>
        <p:spPr>
          <a:xfrm>
            <a:off x="6998881" y="1100119"/>
            <a:ext cx="683100" cy="4182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Multi-word searches: Phrases</a:t>
            </a:r>
            <a:endParaRPr/>
          </a:p>
        </p:txBody>
      </p:sp>
      <p:sp>
        <p:nvSpPr>
          <p:cNvPr id="124" name="Google Shape;124;p9"/>
          <p:cNvSpPr txBox="1"/>
          <p:nvPr>
            <p:ph idx="1" type="body"/>
          </p:nvPr>
        </p:nvSpPr>
        <p:spPr>
          <a:xfrm>
            <a:off x="628650" y="1369225"/>
            <a:ext cx="7886700" cy="3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Multi-word searches are </a:t>
            </a:r>
            <a:r>
              <a:rPr b="1" lang="en-US"/>
              <a:t>not</a:t>
            </a:r>
            <a:r>
              <a:rPr lang="en-US"/>
              <a:t> handled as phrase searches; use quotation marks for phrase searches.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Examples: 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200"/>
              <a:buChar char="●"/>
            </a:pPr>
            <a:r>
              <a:rPr b="1" lang="en-US" sz="2200"/>
              <a:t>S</a:t>
            </a:r>
            <a:r>
              <a:rPr b="1" lang="en-US" sz="2200"/>
              <a:t>earch:</a:t>
            </a:r>
            <a:r>
              <a:rPr lang="en-US" sz="2200"/>
              <a:t> </a:t>
            </a:r>
            <a:r>
              <a:rPr i="1" lang="en-US" sz="2200"/>
              <a:t>french history</a:t>
            </a:r>
            <a:br>
              <a:rPr lang="en-US" sz="2200"/>
            </a:br>
            <a:r>
              <a:rPr b="1" lang="en-US" sz="2200"/>
              <a:t>Result</a:t>
            </a:r>
            <a:r>
              <a:rPr b="1" lang="en-US" sz="2200"/>
              <a:t>:</a:t>
            </a:r>
            <a:r>
              <a:rPr lang="en-US" sz="2200"/>
              <a:t> </a:t>
            </a:r>
            <a:r>
              <a:rPr i="1" lang="en-US" sz="2200"/>
              <a:t>French history pamphlets</a:t>
            </a:r>
            <a:r>
              <a:rPr lang="en-US" sz="2200"/>
              <a:t> and </a:t>
            </a:r>
            <a:r>
              <a:rPr i="1" lang="en-US" sz="2200"/>
              <a:t>Pamphlets from the</a:t>
            </a:r>
            <a:br>
              <a:rPr i="1" lang="en-US" sz="2200"/>
            </a:br>
            <a:r>
              <a:rPr i="1" lang="en-US" sz="2200"/>
              <a:t>             French Revolution, a history</a:t>
            </a:r>
            <a:r>
              <a:rPr lang="en-US" sz="2200"/>
              <a:t> 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lang="en-US" sz="2200"/>
              <a:t>Search:</a:t>
            </a:r>
            <a:r>
              <a:rPr lang="en-US" sz="2200"/>
              <a:t> "</a:t>
            </a:r>
            <a:r>
              <a:rPr i="1" lang="en-US" sz="2200"/>
              <a:t>french history</a:t>
            </a:r>
            <a:r>
              <a:rPr lang="en-US" sz="2200"/>
              <a:t>"</a:t>
            </a:r>
            <a:br>
              <a:rPr lang="en-US" sz="2200"/>
            </a:br>
            <a:r>
              <a:rPr b="1" lang="en-US" sz="2200"/>
              <a:t>Result:</a:t>
            </a:r>
            <a:r>
              <a:rPr lang="en-US" sz="2200"/>
              <a:t> </a:t>
            </a:r>
            <a:r>
              <a:rPr i="1" lang="en-US" sz="2200"/>
              <a:t>French history pamphlets</a:t>
            </a:r>
            <a:r>
              <a:rPr lang="en-US" sz="2200"/>
              <a:t> but </a:t>
            </a:r>
            <a:r>
              <a:rPr b="1" lang="en-US" sz="2200"/>
              <a:t>not</a:t>
            </a:r>
            <a:r>
              <a:rPr lang="en-US" sz="2200"/>
              <a:t> </a:t>
            </a:r>
            <a:r>
              <a:rPr i="1" lang="en-US" sz="2200"/>
              <a:t>Pamphlets from</a:t>
            </a:r>
            <a:br>
              <a:rPr i="1" lang="en-US" sz="2200"/>
            </a:br>
            <a:r>
              <a:rPr i="1" lang="en-US" sz="2200"/>
              <a:t>             the French Revolution, a history</a:t>
            </a:r>
            <a:endParaRPr i="1" sz="22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125" name="Google Shape;12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Word stemming &amp; Find all</a:t>
            </a:r>
            <a:endParaRPr/>
          </a:p>
        </p:txBody>
      </p:sp>
      <p:sp>
        <p:nvSpPr>
          <p:cNvPr id="131" name="Google Shape;131;p10"/>
          <p:cNvSpPr txBox="1"/>
          <p:nvPr>
            <p:ph idx="1" type="body"/>
          </p:nvPr>
        </p:nvSpPr>
        <p:spPr>
          <a:xfrm>
            <a:off x="628650" y="1369226"/>
            <a:ext cx="7886700" cy="32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Default search is for whole words. 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Use an asterisk * as a wildcard character to truncate/stem a word</a:t>
            </a:r>
            <a:endParaRPr sz="2000"/>
          </a:p>
          <a:p>
            <a:pPr indent="-35560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i="1" lang="en-US" sz="1900"/>
              <a:t>Example:</a:t>
            </a:r>
            <a:r>
              <a:rPr lang="en-US" sz="1900"/>
              <a:t> searching for </a:t>
            </a:r>
            <a:r>
              <a:rPr i="1" lang="en-US" sz="1900"/>
              <a:t>sun</a:t>
            </a:r>
            <a:r>
              <a:rPr lang="en-US" sz="1900"/>
              <a:t> does not find </a:t>
            </a:r>
            <a:r>
              <a:rPr i="1" lang="en-US" sz="1900"/>
              <a:t>sunshine</a:t>
            </a:r>
            <a:r>
              <a:rPr lang="en-US" sz="1900"/>
              <a:t>, but searching for </a:t>
            </a:r>
            <a:r>
              <a:rPr i="1" lang="en-US" sz="1900"/>
              <a:t>sun*</a:t>
            </a:r>
            <a:r>
              <a:rPr lang="en-US" sz="1900"/>
              <a:t> finds </a:t>
            </a:r>
            <a:r>
              <a:rPr i="1" lang="en-US" sz="1900"/>
              <a:t>sun</a:t>
            </a:r>
            <a:r>
              <a:rPr lang="en-US" sz="1900"/>
              <a:t>, </a:t>
            </a:r>
            <a:r>
              <a:rPr i="1" lang="en-US" sz="1900"/>
              <a:t>sunshine</a:t>
            </a:r>
            <a:r>
              <a:rPr lang="en-US" sz="1900"/>
              <a:t>, </a:t>
            </a:r>
            <a:r>
              <a:rPr i="1" lang="en-US" sz="1900"/>
              <a:t>sunflower</a:t>
            </a:r>
            <a:r>
              <a:rPr lang="en-US" sz="1900"/>
              <a:t>, etc.</a:t>
            </a:r>
            <a:br>
              <a:rPr lang="en-US" sz="1900"/>
            </a:br>
            <a:br>
              <a:rPr lang="en-US" sz="1900"/>
            </a:br>
            <a:endParaRPr sz="19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To “find all”, search with just the wildcard character (*).</a:t>
            </a:r>
            <a:endParaRPr sz="2000"/>
          </a:p>
        </p:txBody>
      </p:sp>
      <p:sp>
        <p:nvSpPr>
          <p:cNvPr id="132" name="Google Shape;13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3" name="Google Shape;133;p10"/>
          <p:cNvPicPr preferRelativeResize="0"/>
          <p:nvPr/>
        </p:nvPicPr>
        <p:blipFill rotWithShape="1">
          <a:blip r:embed="rId3">
            <a:alphaModFix/>
          </a:blip>
          <a:srcRect b="0" l="0" r="2439" t="0"/>
          <a:stretch/>
        </p:blipFill>
        <p:spPr>
          <a:xfrm>
            <a:off x="1674725" y="3192675"/>
            <a:ext cx="4086225" cy="4673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4725" y="4075750"/>
            <a:ext cx="4086225" cy="44375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Filtering results</a:t>
            </a:r>
            <a:endParaRPr/>
          </a:p>
        </p:txBody>
      </p:sp>
      <p:sp>
        <p:nvSpPr>
          <p:cNvPr id="140" name="Google Shape;140;p11"/>
          <p:cNvSpPr txBox="1"/>
          <p:nvPr>
            <p:ph idx="1" type="body"/>
          </p:nvPr>
        </p:nvSpPr>
        <p:spPr>
          <a:xfrm>
            <a:off x="311700" y="1152475"/>
            <a:ext cx="3122700" cy="3510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To reduce the number of results, you can filter by the class of the resource, or by the institution or group that created the description.</a:t>
            </a:r>
            <a:br>
              <a:rPr lang="en-US" sz="1600"/>
            </a:b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Click a </a:t>
            </a:r>
            <a:r>
              <a:rPr b="1" lang="en-US" sz="1600"/>
              <a:t>Filter by</a:t>
            </a:r>
            <a:r>
              <a:rPr lang="en-US" sz="1600"/>
              <a:t> button and then uncheck the categories you do </a:t>
            </a:r>
            <a:r>
              <a:rPr b="1" lang="en-US" sz="1600"/>
              <a:t>not</a:t>
            </a:r>
            <a:r>
              <a:rPr lang="en-US" sz="1600"/>
              <a:t> want in your results.</a:t>
            </a:r>
            <a:br>
              <a:rPr lang="en-US" sz="1600"/>
            </a:b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Click </a:t>
            </a:r>
            <a:r>
              <a:rPr b="1" lang="en-US" sz="1600">
                <a:solidFill>
                  <a:schemeClr val="dk1"/>
                </a:solidFill>
              </a:rPr>
              <a:t>Go</a:t>
            </a:r>
            <a:r>
              <a:rPr lang="en-US" sz="1600">
                <a:solidFill>
                  <a:schemeClr val="dk1"/>
                </a:solidFill>
              </a:rPr>
              <a:t> to filter the results list to the categories you checked.</a:t>
            </a:r>
            <a:endParaRPr sz="1600"/>
          </a:p>
        </p:txBody>
      </p:sp>
      <p:sp>
        <p:nvSpPr>
          <p:cNvPr id="141" name="Google Shape;14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2" name="Google Shape;142;p11"/>
          <p:cNvPicPr preferRelativeResize="0"/>
          <p:nvPr/>
        </p:nvPicPr>
        <p:blipFill rotWithShape="1">
          <a:blip r:embed="rId3">
            <a:alphaModFix/>
          </a:blip>
          <a:srcRect b="0" l="1903" r="1487" t="32908"/>
          <a:stretch/>
        </p:blipFill>
        <p:spPr>
          <a:xfrm>
            <a:off x="3996175" y="749275"/>
            <a:ext cx="3524375" cy="17446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3" name="Google Shape;143;p11"/>
          <p:cNvSpPr/>
          <p:nvPr/>
        </p:nvSpPr>
        <p:spPr>
          <a:xfrm>
            <a:off x="3821350" y="843425"/>
            <a:ext cx="1985700" cy="537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6175" y="2590800"/>
            <a:ext cx="4450492" cy="2344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5" name="Google Shape;145;p11"/>
          <p:cNvSpPr/>
          <p:nvPr/>
        </p:nvSpPr>
        <p:spPr>
          <a:xfrm>
            <a:off x="5271125" y="2556825"/>
            <a:ext cx="1763700" cy="537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1"/>
          <p:cNvSpPr/>
          <p:nvPr/>
        </p:nvSpPr>
        <p:spPr>
          <a:xfrm>
            <a:off x="6755575" y="1713625"/>
            <a:ext cx="765000" cy="3471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5459121" y="3537075"/>
            <a:ext cx="923700" cy="3471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Searching from the Dashboard</a:t>
            </a:r>
            <a:endParaRPr/>
          </a:p>
        </p:txBody>
      </p:sp>
      <p:sp>
        <p:nvSpPr>
          <p:cNvPr id="153" name="Google Shape;1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4" name="Google Shape;154;p13"/>
          <p:cNvSpPr txBox="1"/>
          <p:nvPr>
            <p:ph idx="1" type="body"/>
          </p:nvPr>
        </p:nvSpPr>
        <p:spPr>
          <a:xfrm>
            <a:off x="311700" y="1152475"/>
            <a:ext cx="2295600" cy="3510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The </a:t>
            </a:r>
            <a:r>
              <a:rPr b="1" lang="en-US" sz="1600"/>
              <a:t>Dashboard</a:t>
            </a:r>
            <a:r>
              <a:rPr lang="en-US" sz="1600"/>
              <a:t> saves your most recent searches</a:t>
            </a:r>
            <a:br>
              <a:rPr lang="en-US" sz="1600"/>
            </a:b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To quickly redo a recent search, go to the </a:t>
            </a:r>
            <a:r>
              <a:rPr b="1" lang="en-US" sz="1600"/>
              <a:t>Dashboard</a:t>
            </a:r>
            <a:r>
              <a:rPr lang="en-US" sz="1600"/>
              <a:t> tab and scroll down to </a:t>
            </a:r>
            <a:r>
              <a:rPr b="1" lang="en-US" sz="1600"/>
              <a:t>Recent searches</a:t>
            </a:r>
            <a:r>
              <a:rPr lang="en-US" sz="1600"/>
              <a:t>. Click the magnifying glass to do the search.</a:t>
            </a:r>
            <a:endParaRPr sz="1600"/>
          </a:p>
        </p:txBody>
      </p:sp>
      <p:pic>
        <p:nvPicPr>
          <p:cNvPr id="155" name="Google Shape;155;p13"/>
          <p:cNvPicPr preferRelativeResize="0"/>
          <p:nvPr/>
        </p:nvPicPr>
        <p:blipFill rotWithShape="1">
          <a:blip r:embed="rId3">
            <a:alphaModFix/>
          </a:blip>
          <a:srcRect b="12457" l="0" r="0" t="0"/>
          <a:stretch/>
        </p:blipFill>
        <p:spPr>
          <a:xfrm>
            <a:off x="2730050" y="2252075"/>
            <a:ext cx="5925023" cy="201097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" name="Google Shape;1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0050" y="1579925"/>
            <a:ext cx="5925023" cy="59887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7" name="Google Shape;157;p13"/>
          <p:cNvSpPr/>
          <p:nvPr/>
        </p:nvSpPr>
        <p:spPr>
          <a:xfrm>
            <a:off x="6795375" y="1579925"/>
            <a:ext cx="612600" cy="21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Searching by URI</a:t>
            </a:r>
            <a:endParaRPr/>
          </a:p>
        </p:txBody>
      </p:sp>
      <p:sp>
        <p:nvSpPr>
          <p:cNvPr id="163" name="Google Shape;1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14"/>
          <p:cNvSpPr txBox="1"/>
          <p:nvPr>
            <p:ph idx="1" type="body"/>
          </p:nvPr>
        </p:nvSpPr>
        <p:spPr>
          <a:xfrm>
            <a:off x="266375" y="1288250"/>
            <a:ext cx="8439900" cy="1808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Each description in Sinopia is assigned a URI when you first save it; y</a:t>
            </a:r>
            <a:r>
              <a:rPr lang="en-US" sz="1600"/>
              <a:t>ou’ll learn in </a:t>
            </a:r>
            <a:r>
              <a:rPr b="1" lang="en-US" sz="1600"/>
              <a:t>Module 7</a:t>
            </a:r>
            <a:r>
              <a:rPr lang="en-US" sz="1600"/>
              <a:t> how to save your descriptions; a description is given a URI</a:t>
            </a:r>
            <a:br>
              <a:rPr lang="en-US" sz="1600"/>
            </a:b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If you know a URI for a description, enter it in the search box.</a:t>
            </a:r>
            <a:br>
              <a:rPr lang="en-US" sz="1600"/>
            </a:b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The results include the description with that URI, and any other descriptions that refer to it.</a:t>
            </a:r>
            <a:endParaRPr sz="1600"/>
          </a:p>
        </p:txBody>
      </p:sp>
      <p:pic>
        <p:nvPicPr>
          <p:cNvPr id="165" name="Google Shape;1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75" y="3478325"/>
            <a:ext cx="8439900" cy="145949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6" name="Google Shape;166;p14"/>
          <p:cNvSpPr/>
          <p:nvPr/>
        </p:nvSpPr>
        <p:spPr>
          <a:xfrm>
            <a:off x="4785275" y="3366875"/>
            <a:ext cx="3999000" cy="351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End of Module 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CC Training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Frank</dc:creator>
</cp:coreProperties>
</file>