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526">
          <p15:clr>
            <a:srgbClr val="9AA0A6"/>
          </p15:clr>
        </p15:guide>
        <p15:guide id="2" orient="horz" pos="162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ghS5ZBiE3xUSPcPzslTkcTw9Hw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526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77d75af8bc_0_6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g277d75af8bc_0_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65" name="Google Shape;65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92" name="Google Shape;92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02" name="Google Shape;102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c666bf4517_0_8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c666bf4517_0_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CC Training Slides 1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descr="Image preview" id="11" name="Google Shape;1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2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12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/>
        </p:txBody>
      </p:sp>
      <p:sp>
        <p:nvSpPr>
          <p:cNvPr id="16" name="Google Shape;16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" name="Google Shape;1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13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left column (for screenshots)">
  <p:cSld name="TITLE_AND_TWO_COLUMNS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14"/>
          <p:cNvSpPr txBox="1"/>
          <p:nvPr>
            <p:ph idx="1" type="body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">
  <p:cSld name="TITLE_AND_TWO_COLUMNS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15"/>
          <p:cNvSpPr txBox="1"/>
          <p:nvPr>
            <p:ph idx="1" type="body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7" name="Google Shape;27;p15"/>
          <p:cNvSpPr txBox="1"/>
          <p:nvPr>
            <p:ph idx="2" type="body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right column (for screenshots)">
  <p:cSld name="TITLE_AND_TWO_COLUMNS_1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746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indent="-3746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indent="-3746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indent="-3746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indent="-3746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indent="-3746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indent="-3746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indent="-3746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/>
          <p:nvPr/>
        </p:nvSpPr>
        <p:spPr>
          <a:xfrm>
            <a:off x="4907100" y="0"/>
            <a:ext cx="58728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8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18"/>
          <p:cNvSpPr txBox="1"/>
          <p:nvPr>
            <p:ph idx="1" type="subTitle"/>
          </p:nvPr>
        </p:nvSpPr>
        <p:spPr>
          <a:xfrm>
            <a:off x="265500" y="1090463"/>
            <a:ext cx="3948600" cy="3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42" name="Google Shape;4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46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46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46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46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77d75af8bc_0_6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Entering Literals</a:t>
            </a:r>
            <a:endParaRPr/>
          </a:p>
        </p:txBody>
      </p:sp>
      <p:sp>
        <p:nvSpPr>
          <p:cNvPr id="48" name="Google Shape;48;g277d75af8bc_0_6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Module 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Scope of this module</a:t>
            </a:r>
            <a:endParaRPr/>
          </a:p>
        </p:txBody>
      </p:sp>
      <p:sp>
        <p:nvSpPr>
          <p:cNvPr id="54" name="Google Shape;54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b="1" lang="en-US"/>
              <a:t>Module 5: Entering literals</a:t>
            </a:r>
            <a:r>
              <a:rPr lang="en-US"/>
              <a:t> covers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Entering data as strings, or “literals”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Editing literals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Specifying the language of entered literals</a:t>
            </a:r>
            <a:endParaRPr/>
          </a:p>
        </p:txBody>
      </p:sp>
      <p:sp>
        <p:nvSpPr>
          <p:cNvPr id="55" name="Google Shape;5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About literals</a:t>
            </a:r>
            <a:endParaRPr sz="3600"/>
          </a:p>
        </p:txBody>
      </p:sp>
      <p:sp>
        <p:nvSpPr>
          <p:cNvPr id="61" name="Google Shape;61;p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115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Used to record transcribed data or notes</a:t>
            </a:r>
            <a:br>
              <a:rPr lang="en-US"/>
            </a:br>
            <a:endParaRPr/>
          </a:p>
          <a:p>
            <a:pPr indent="-3111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Not machine-actionable, but they are human-readable</a:t>
            </a:r>
            <a:br>
              <a:rPr lang="en-US"/>
            </a:br>
            <a:endParaRPr/>
          </a:p>
          <a:p>
            <a:pPr indent="-3111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Examples of fields that expect literals: </a:t>
            </a:r>
            <a:r>
              <a:rPr b="1" lang="en-US"/>
              <a:t>Title proper, Subtitle, Edition statement, Note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>
            <p:ph type="title"/>
          </p:nvPr>
        </p:nvSpPr>
        <p:spPr>
          <a:xfrm>
            <a:off x="311700" y="231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How to enter and edit literal metadata</a:t>
            </a:r>
            <a:endParaRPr sz="3600"/>
          </a:p>
        </p:txBody>
      </p:sp>
      <p:sp>
        <p:nvSpPr>
          <p:cNvPr id="68" name="Google Shape;6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4"/>
          <p:cNvSpPr txBox="1"/>
          <p:nvPr/>
        </p:nvSpPr>
        <p:spPr>
          <a:xfrm>
            <a:off x="210225" y="2429225"/>
            <a:ext cx="2627700" cy="1177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chemeClr val="dk1"/>
                </a:solidFill>
                <a:highlight>
                  <a:schemeClr val="lt1"/>
                </a:highlight>
              </a:rPr>
              <a:t>To edit metadata, click again in the box if necessary</a:t>
            </a:r>
            <a:r>
              <a:rPr lang="en-US" sz="1500">
                <a:solidFill>
                  <a:schemeClr val="dk1"/>
                </a:solidFill>
                <a:highlight>
                  <a:schemeClr val="lt1"/>
                </a:highlight>
              </a:rPr>
              <a:t>. Use delete or backspace keys to edit or double-click on text string to write over.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210225" y="1374700"/>
            <a:ext cx="2627700" cy="950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 field that expects a literal is a text-entry box, with the field name shown in the box. Click in the box to type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4"/>
          <p:cNvSpPr txBox="1"/>
          <p:nvPr/>
        </p:nvSpPr>
        <p:spPr>
          <a:xfrm>
            <a:off x="157500" y="857600"/>
            <a:ext cx="680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following examples use the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_PCC BF2 Instance (Monograph)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template.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210225" y="3801175"/>
            <a:ext cx="2627700" cy="765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>
                <a:solidFill>
                  <a:schemeClr val="dk1"/>
                </a:solidFill>
                <a:highlight>
                  <a:schemeClr val="lt1"/>
                </a:highlight>
              </a:rPr>
              <a:t>If you want to </a:t>
            </a:r>
            <a:r>
              <a:rPr lang="en-US" sz="1500">
                <a:solidFill>
                  <a:schemeClr val="dk1"/>
                </a:solidFill>
                <a:highlight>
                  <a:schemeClr val="lt1"/>
                </a:highlight>
              </a:rPr>
              <a:t>delete the data entirely, click the trash icon. Do not just delete the text.</a:t>
            </a:r>
            <a:endParaRPr b="0" i="0" sz="15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0975" y="1374700"/>
            <a:ext cx="5203625" cy="117779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0974" y="3064297"/>
            <a:ext cx="5203626" cy="117330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75" name="Google Shape;75;p4"/>
          <p:cNvCxnSpPr>
            <a:stCxn id="72" idx="3"/>
          </p:cNvCxnSpPr>
          <p:nvPr/>
        </p:nvCxnSpPr>
        <p:spPr>
          <a:xfrm flipH="1" rot="10800000">
            <a:off x="2837925" y="3808975"/>
            <a:ext cx="5227200" cy="374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6" name="Google Shape;76;p4"/>
          <p:cNvSpPr/>
          <p:nvPr/>
        </p:nvSpPr>
        <p:spPr>
          <a:xfrm>
            <a:off x="8065125" y="3662375"/>
            <a:ext cx="300000" cy="2739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" name="Google Shape;77;p4"/>
          <p:cNvCxnSpPr>
            <a:stCxn id="70" idx="3"/>
          </p:cNvCxnSpPr>
          <p:nvPr/>
        </p:nvCxnSpPr>
        <p:spPr>
          <a:xfrm>
            <a:off x="2837925" y="1850050"/>
            <a:ext cx="465900" cy="307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500"/>
              <a:t>Using the sidebar to see completed fields</a:t>
            </a:r>
            <a:endParaRPr sz="3200"/>
          </a:p>
        </p:txBody>
      </p:sp>
      <p:sp>
        <p:nvSpPr>
          <p:cNvPr id="83" name="Google Shape;83;p5"/>
          <p:cNvSpPr txBox="1"/>
          <p:nvPr>
            <p:ph idx="1" type="body"/>
          </p:nvPr>
        </p:nvSpPr>
        <p:spPr>
          <a:xfrm>
            <a:off x="311700" y="1425238"/>
            <a:ext cx="8219400" cy="10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700"/>
              <a:buNone/>
            </a:pPr>
            <a:r>
              <a:rPr lang="en-US"/>
              <a:t>If you save your work after you enter data in a literal field,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a </a:t>
            </a:r>
            <a:r>
              <a:rPr b="1" lang="en-US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dot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appears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 next</a:t>
            </a:r>
            <a:r>
              <a:rPr lang="en-US"/>
              <a:t> to the field name in the left sidebar, showing that the field is complete.</a:t>
            </a:r>
            <a:endParaRPr/>
          </a:p>
        </p:txBody>
      </p:sp>
      <p:sp>
        <p:nvSpPr>
          <p:cNvPr id="84" name="Google Shape;8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5" name="Google Shape;8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628" y="2282203"/>
            <a:ext cx="6600426" cy="23810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6" name="Google Shape;86;p5"/>
          <p:cNvSpPr/>
          <p:nvPr/>
        </p:nvSpPr>
        <p:spPr>
          <a:xfrm>
            <a:off x="1913375" y="2709876"/>
            <a:ext cx="258900" cy="2181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1443875" y="2927976"/>
            <a:ext cx="258900" cy="2181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3407400" y="2709875"/>
            <a:ext cx="1204800" cy="252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"/>
          <p:cNvSpPr/>
          <p:nvPr/>
        </p:nvSpPr>
        <p:spPr>
          <a:xfrm>
            <a:off x="3407400" y="4099550"/>
            <a:ext cx="1204800" cy="252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457200" y="404588"/>
            <a:ext cx="8229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Diacritics and character sets</a:t>
            </a:r>
            <a:endParaRPr sz="3600"/>
          </a:p>
        </p:txBody>
      </p:sp>
      <p:sp>
        <p:nvSpPr>
          <p:cNvPr id="95" name="Google Shape;9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" name="Google Shape;96;p6"/>
          <p:cNvSpPr txBox="1"/>
          <p:nvPr/>
        </p:nvSpPr>
        <p:spPr>
          <a:xfrm>
            <a:off x="4042525" y="4105074"/>
            <a:ext cx="3959100" cy="82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Click the “</a:t>
            </a:r>
            <a:r>
              <a:rPr b="1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ä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” button to open a virtual keyboard for inputting characters from a number of different character sets.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900" y="1379888"/>
            <a:ext cx="6998794" cy="249508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98" name="Google Shape;98;p6"/>
          <p:cNvCxnSpPr>
            <a:stCxn id="96" idx="0"/>
            <a:endCxn id="99" idx="4"/>
          </p:cNvCxnSpPr>
          <p:nvPr/>
        </p:nvCxnSpPr>
        <p:spPr>
          <a:xfrm flipH="1" rot="10800000">
            <a:off x="6022075" y="1752174"/>
            <a:ext cx="719400" cy="2352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9" name="Google Shape;99;p6"/>
          <p:cNvSpPr/>
          <p:nvPr/>
        </p:nvSpPr>
        <p:spPr>
          <a:xfrm>
            <a:off x="6512525" y="1434875"/>
            <a:ext cx="457800" cy="317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 txBox="1"/>
          <p:nvPr>
            <p:ph type="title"/>
          </p:nvPr>
        </p:nvSpPr>
        <p:spPr>
          <a:xfrm>
            <a:off x="457200" y="404588"/>
            <a:ext cx="8229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Language of literals</a:t>
            </a:r>
            <a:endParaRPr sz="3600"/>
          </a:p>
        </p:txBody>
      </p:sp>
      <p:sp>
        <p:nvSpPr>
          <p:cNvPr id="105" name="Google Shape;10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7"/>
          <p:cNvSpPr txBox="1"/>
          <p:nvPr/>
        </p:nvSpPr>
        <p:spPr>
          <a:xfrm>
            <a:off x="347425" y="1189525"/>
            <a:ext cx="2898300" cy="1431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For transcribed data, use the</a:t>
            </a:r>
            <a:r>
              <a:rPr b="1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Language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button to note the language used to express the literal. When you first input a literal, the </a:t>
            </a:r>
            <a:r>
              <a:rPr b="1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Language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button defaults to </a:t>
            </a:r>
            <a:r>
              <a:rPr b="1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English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5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7"/>
          <p:cNvSpPr txBox="1"/>
          <p:nvPr/>
        </p:nvSpPr>
        <p:spPr>
          <a:xfrm>
            <a:off x="347425" y="2793150"/>
            <a:ext cx="2898300" cy="187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To edit the stated language, click the </a:t>
            </a:r>
            <a:r>
              <a:rPr b="1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Language 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button, </a:t>
            </a:r>
            <a:r>
              <a:rPr lang="en-US" sz="1500">
                <a:highlight>
                  <a:schemeClr val="lt1"/>
                </a:highlight>
              </a:rPr>
              <a:t>then 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either select the detec</a:t>
            </a:r>
            <a:r>
              <a:rPr lang="en-US" sz="1500">
                <a:highlight>
                  <a:schemeClr val="lt1"/>
                </a:highlight>
              </a:rPr>
              <a:t>ted </a:t>
            </a:r>
            <a:r>
              <a:rPr lang="en-US" sz="1500">
                <a:highlight>
                  <a:schemeClr val="lt1"/>
                </a:highlight>
              </a:rPr>
              <a:t>language</a:t>
            </a:r>
            <a:r>
              <a:rPr lang="en-US" sz="1500">
                <a:highlight>
                  <a:schemeClr val="lt1"/>
                </a:highlight>
              </a:rPr>
              <a:t> by selecting the “Click to use” or 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search for and select a language</a:t>
            </a:r>
            <a:r>
              <a:rPr lang="en-US" sz="1500">
                <a:highlight>
                  <a:schemeClr val="lt1"/>
                </a:highlight>
              </a:rPr>
              <a:t> that matches the literal. 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Then click </a:t>
            </a:r>
            <a:r>
              <a:rPr b="1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Submit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064" y="1189520"/>
            <a:ext cx="5234457" cy="1431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" name="Google Shape;109;p7"/>
          <p:cNvSpPr/>
          <p:nvPr/>
        </p:nvSpPr>
        <p:spPr>
          <a:xfrm>
            <a:off x="7985675" y="1978125"/>
            <a:ext cx="300000" cy="2739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8075" y="2793150"/>
            <a:ext cx="2720725" cy="179613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11" name="Google Shape;111;p7"/>
          <p:cNvCxnSpPr>
            <a:stCxn id="106" idx="3"/>
            <a:endCxn id="109" idx="2"/>
          </p:cNvCxnSpPr>
          <p:nvPr/>
        </p:nvCxnSpPr>
        <p:spPr>
          <a:xfrm>
            <a:off x="3245725" y="1905475"/>
            <a:ext cx="4740000" cy="209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2" name="Google Shape;112;p7"/>
          <p:cNvSpPr/>
          <p:nvPr/>
        </p:nvSpPr>
        <p:spPr>
          <a:xfrm>
            <a:off x="4903800" y="3686500"/>
            <a:ext cx="434100" cy="2097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7363" y="2856250"/>
            <a:ext cx="2645163" cy="1870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4" name="Google Shape;114;p7"/>
          <p:cNvSpPr/>
          <p:nvPr/>
        </p:nvSpPr>
        <p:spPr>
          <a:xfrm>
            <a:off x="6848775" y="4175125"/>
            <a:ext cx="478800" cy="1497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" name="Google Shape;115;p7"/>
          <p:cNvCxnSpPr>
            <a:stCxn id="107" idx="3"/>
            <a:endCxn id="114" idx="2"/>
          </p:cNvCxnSpPr>
          <p:nvPr/>
        </p:nvCxnSpPr>
        <p:spPr>
          <a:xfrm>
            <a:off x="3245725" y="3728250"/>
            <a:ext cx="3603000" cy="521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6" name="Google Shape;116;p7"/>
          <p:cNvCxnSpPr>
            <a:stCxn id="107" idx="3"/>
            <a:endCxn id="112" idx="0"/>
          </p:cNvCxnSpPr>
          <p:nvPr/>
        </p:nvCxnSpPr>
        <p:spPr>
          <a:xfrm flipH="1" rot="10800000">
            <a:off x="3245725" y="3686550"/>
            <a:ext cx="1875000" cy="41700"/>
          </a:xfrm>
          <a:prstGeom prst="curvedConnector4">
            <a:avLst>
              <a:gd fmla="val 44215" name="adj1"/>
              <a:gd fmla="val 671163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c666bf4517_0_8"/>
          <p:cNvPicPr preferRelativeResize="0"/>
          <p:nvPr/>
        </p:nvPicPr>
        <p:blipFill rotWithShape="1">
          <a:blip r:embed="rId3">
            <a:alphaModFix/>
          </a:blip>
          <a:srcRect b="0" l="0" r="19961" t="0"/>
          <a:stretch/>
        </p:blipFill>
        <p:spPr>
          <a:xfrm>
            <a:off x="4546750" y="1907350"/>
            <a:ext cx="3233274" cy="18006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" name="Google Shape;122;g2c666bf4517_0_8"/>
          <p:cNvSpPr txBox="1"/>
          <p:nvPr>
            <p:ph type="title"/>
          </p:nvPr>
        </p:nvSpPr>
        <p:spPr>
          <a:xfrm>
            <a:off x="628650" y="170199"/>
            <a:ext cx="7886700" cy="801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Script or Transliteration of Literals</a:t>
            </a:r>
            <a:endParaRPr/>
          </a:p>
        </p:txBody>
      </p:sp>
      <p:sp>
        <p:nvSpPr>
          <p:cNvPr id="123" name="Google Shape;123;g2c666bf4517_0_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" name="Google Shape;124;g2c666bf4517_0_8"/>
          <p:cNvSpPr txBox="1"/>
          <p:nvPr/>
        </p:nvSpPr>
        <p:spPr>
          <a:xfrm>
            <a:off x="168425" y="930500"/>
            <a:ext cx="5936100" cy="393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highlight>
                  <a:schemeClr val="lt1"/>
                </a:highlight>
              </a:rPr>
              <a:t>The script or transliteration scheme for the literal can also be coded.</a:t>
            </a:r>
            <a:endParaRPr b="0" i="0" sz="15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c666bf4517_0_8"/>
          <p:cNvPicPr preferRelativeResize="0"/>
          <p:nvPr/>
        </p:nvPicPr>
        <p:blipFill rotWithShape="1">
          <a:blip r:embed="rId4">
            <a:alphaModFix/>
          </a:blip>
          <a:srcRect b="0" l="0" r="23861" t="0"/>
          <a:stretch/>
        </p:blipFill>
        <p:spPr>
          <a:xfrm>
            <a:off x="104675" y="1917325"/>
            <a:ext cx="3270351" cy="17806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6" name="Google Shape;126;g2c666bf4517_0_8"/>
          <p:cNvSpPr txBox="1"/>
          <p:nvPr/>
        </p:nvSpPr>
        <p:spPr>
          <a:xfrm>
            <a:off x="168425" y="3860375"/>
            <a:ext cx="77154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Note how the tag expands in each to add the additional code. </a:t>
            </a:r>
            <a:r>
              <a:rPr i="1" lang="en-US" sz="1900"/>
              <a:t>Remember</a:t>
            </a:r>
            <a:r>
              <a:rPr lang="en-US" sz="1900"/>
              <a:t>, the tag refers </a:t>
            </a:r>
            <a:r>
              <a:rPr b="1" lang="en-US" sz="1900"/>
              <a:t>only </a:t>
            </a:r>
            <a:r>
              <a:rPr lang="en-US" sz="1900"/>
              <a:t>to the literal (string) it is associated with only and no other.</a:t>
            </a:r>
            <a:endParaRPr sz="1900"/>
          </a:p>
        </p:txBody>
      </p:sp>
      <p:sp>
        <p:nvSpPr>
          <p:cNvPr id="127" name="Google Shape;127;g2c666bf4517_0_8"/>
          <p:cNvSpPr txBox="1"/>
          <p:nvPr/>
        </p:nvSpPr>
        <p:spPr>
          <a:xfrm>
            <a:off x="104675" y="1361350"/>
            <a:ext cx="1249200" cy="393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highlight>
                  <a:schemeClr val="lt1"/>
                </a:highlight>
              </a:rPr>
              <a:t>Instance title</a:t>
            </a:r>
            <a:endParaRPr b="0" i="0" sz="15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2c666bf4517_0_8"/>
          <p:cNvSpPr txBox="1"/>
          <p:nvPr/>
        </p:nvSpPr>
        <p:spPr>
          <a:xfrm>
            <a:off x="4537975" y="1361350"/>
            <a:ext cx="1661400" cy="393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highlight>
                  <a:schemeClr val="lt1"/>
                </a:highlight>
              </a:rPr>
              <a:t>Transliterated</a:t>
            </a:r>
            <a:r>
              <a:rPr lang="en-US" sz="1500">
                <a:highlight>
                  <a:schemeClr val="lt1"/>
                </a:highlight>
              </a:rPr>
              <a:t> title</a:t>
            </a:r>
            <a:endParaRPr b="0" i="0" sz="15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2c666bf4517_0_8"/>
          <p:cNvSpPr/>
          <p:nvPr/>
        </p:nvSpPr>
        <p:spPr>
          <a:xfrm>
            <a:off x="1137450" y="2319150"/>
            <a:ext cx="462600" cy="252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2c666bf4517_0_8"/>
          <p:cNvSpPr/>
          <p:nvPr/>
        </p:nvSpPr>
        <p:spPr>
          <a:xfrm>
            <a:off x="5499800" y="2226250"/>
            <a:ext cx="803400" cy="252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2450" y="1450650"/>
            <a:ext cx="5879551" cy="123734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2450" y="2832525"/>
            <a:ext cx="5879551" cy="218678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7" name="Google Shape;137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Repeatable literals</a:t>
            </a:r>
            <a:r>
              <a:rPr lang="en-US"/>
              <a:t> (strings)</a:t>
            </a:r>
            <a:endParaRPr sz="3600"/>
          </a:p>
        </p:txBody>
      </p:sp>
      <p:sp>
        <p:nvSpPr>
          <p:cNvPr id="138" name="Google Shape;1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p8"/>
          <p:cNvSpPr txBox="1"/>
          <p:nvPr/>
        </p:nvSpPr>
        <p:spPr>
          <a:xfrm>
            <a:off x="475550" y="1372925"/>
            <a:ext cx="2269500" cy="843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To add more than one value for a field, type one value.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475550" y="2360838"/>
            <a:ext cx="2269500" cy="843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Then </a:t>
            </a:r>
            <a:r>
              <a:rPr lang="en-US" sz="1500">
                <a:highlight>
                  <a:schemeClr val="lt1"/>
                </a:highlight>
              </a:rPr>
              <a:t>click on the button to add </a:t>
            </a:r>
            <a:r>
              <a:rPr b="0" i="0" lang="en-US" sz="15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another </a:t>
            </a:r>
            <a:r>
              <a:rPr lang="en-US" sz="1500">
                <a:highlight>
                  <a:schemeClr val="lt1"/>
                </a:highlight>
              </a:rPr>
              <a:t>field for entry.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378375" y="4178772"/>
            <a:ext cx="2269500" cy="617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  <a:highlight>
                  <a:schemeClr val="lt1"/>
                </a:highlight>
              </a:rPr>
              <a:t>Click in the box to type the value.</a:t>
            </a:r>
            <a:endParaRPr b="0" i="0" sz="15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" name="Google Shape;142;p8"/>
          <p:cNvCxnSpPr>
            <a:stCxn id="141" idx="3"/>
            <a:endCxn id="143" idx="1"/>
          </p:cNvCxnSpPr>
          <p:nvPr/>
        </p:nvCxnSpPr>
        <p:spPr>
          <a:xfrm flipH="1" rot="10800000">
            <a:off x="2647875" y="4355022"/>
            <a:ext cx="324600" cy="132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4" name="Google Shape;144;p8"/>
          <p:cNvCxnSpPr>
            <a:stCxn id="140" idx="3"/>
            <a:endCxn id="145" idx="1"/>
          </p:cNvCxnSpPr>
          <p:nvPr/>
        </p:nvCxnSpPr>
        <p:spPr>
          <a:xfrm flipH="1" rot="10800000">
            <a:off x="2745050" y="2505738"/>
            <a:ext cx="227400" cy="276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5" name="Google Shape;145;p8"/>
          <p:cNvSpPr/>
          <p:nvPr/>
        </p:nvSpPr>
        <p:spPr>
          <a:xfrm>
            <a:off x="2972450" y="2379488"/>
            <a:ext cx="1425000" cy="252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"/>
          <p:cNvSpPr/>
          <p:nvPr/>
        </p:nvSpPr>
        <p:spPr>
          <a:xfrm>
            <a:off x="2972450" y="3993850"/>
            <a:ext cx="5766300" cy="72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 b="0" l="1048" r="0" t="0"/>
          <a:stretch/>
        </p:blipFill>
        <p:spPr>
          <a:xfrm>
            <a:off x="3705400" y="1643850"/>
            <a:ext cx="5407526" cy="30928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1" name="Google Shape;151;p9"/>
          <p:cNvSpPr txBox="1"/>
          <p:nvPr>
            <p:ph type="title"/>
          </p:nvPr>
        </p:nvSpPr>
        <p:spPr>
          <a:xfrm>
            <a:off x="628650" y="833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Non-repeatable literals</a:t>
            </a:r>
            <a:r>
              <a:rPr lang="en-US"/>
              <a:t> (strings)</a:t>
            </a:r>
            <a:endParaRPr/>
          </a:p>
        </p:txBody>
      </p:sp>
      <p:sp>
        <p:nvSpPr>
          <p:cNvPr id="152" name="Google Shape;1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9"/>
          <p:cNvSpPr txBox="1"/>
          <p:nvPr/>
        </p:nvSpPr>
        <p:spPr>
          <a:xfrm>
            <a:off x="151025" y="954750"/>
            <a:ext cx="832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literals are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repeatable. </a:t>
            </a:r>
            <a:r>
              <a:rPr lang="en-US"/>
              <a:t>An example is Title proper (Instance Title).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398325" y="1570350"/>
            <a:ext cx="2858400" cy="1778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500">
                <a:highlight>
                  <a:schemeClr val="lt1"/>
                </a:highlight>
              </a:rPr>
              <a:t>Title proper (Instance Title) </a:t>
            </a:r>
            <a:r>
              <a:rPr lang="en-US" sz="1500">
                <a:highlight>
                  <a:schemeClr val="lt1"/>
                </a:highlight>
              </a:rPr>
              <a:t>(and its individual fields) are non-repeatable. Because of this you will not see "</a:t>
            </a:r>
            <a:r>
              <a:rPr b="1" lang="en-US" sz="1500">
                <a:highlight>
                  <a:schemeClr val="lt1"/>
                </a:highlight>
              </a:rPr>
              <a:t>Add another Title--InstanceTitle</a:t>
            </a:r>
            <a:r>
              <a:rPr lang="en-US" sz="1500">
                <a:highlight>
                  <a:schemeClr val="lt1"/>
                </a:highlight>
              </a:rPr>
              <a:t>", </a:t>
            </a:r>
            <a:r>
              <a:rPr b="1" lang="en-US" sz="1500">
                <a:highlight>
                  <a:schemeClr val="lt1"/>
                </a:highlight>
              </a:rPr>
              <a:t>"Add another Number of Non-Filing Characters</a:t>
            </a:r>
            <a:r>
              <a:rPr lang="en-US" sz="1500">
                <a:highlight>
                  <a:schemeClr val="lt1"/>
                </a:highlight>
              </a:rPr>
              <a:t>," "</a:t>
            </a:r>
            <a:r>
              <a:rPr b="1" lang="en-US" sz="1500">
                <a:highlight>
                  <a:schemeClr val="lt1"/>
                </a:highlight>
              </a:rPr>
              <a:t>Add Other Title Information</a:t>
            </a:r>
            <a:r>
              <a:rPr lang="en-US" sz="1500">
                <a:highlight>
                  <a:schemeClr val="lt1"/>
                </a:highlight>
              </a:rPr>
              <a:t>", etc.</a:t>
            </a:r>
            <a:endParaRPr i="0" sz="1500" u="none" cap="none" strike="noStrike">
              <a:solidFill>
                <a:srgbClr val="000000"/>
              </a:solidFill>
              <a:highlight>
                <a:schemeClr val="lt1"/>
              </a:highlight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3834950" y="2442225"/>
            <a:ext cx="4230000" cy="68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End of Module 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Frank</dc:creator>
</cp:coreProperties>
</file>