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526">
          <p15:clr>
            <a:srgbClr val="9AA0A6"/>
          </p15:clr>
        </p15:guide>
        <p15:guide id="2" pos="2346">
          <p15:clr>
            <a:srgbClr val="9AA0A6"/>
          </p15:clr>
        </p15:guide>
        <p15:guide id="3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ib1YnAQ4KPgnQ6wvVevVXWOVdr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526"/>
        <p:guide pos="2346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ee6bddfd7_0_11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9ee6bddfd7_0_11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ee6bddfd7_0_2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ee6bddfd7_0_2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ee6bddfd7_0_66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ee6bddfd7_0_6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9ee6bddfd7_0_8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9ee6bddfd7_0_8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9ee6bddfd7_0_5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9ee6bddfd7_0_5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ee6bddfd7_0_109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ee6bddfd7_0_10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ee6bddfd7_0_12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ee6bddfd7_0_12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2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ee6bddfd7_0_15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9ee6bddfd7_0_15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ee6bddfd7_0_163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ee6bddfd7_0_16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ee6bddfd7_0_133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29ee6bddfd7_0_13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30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31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/>
          <p:nvPr/>
        </p:nvSpPr>
        <p:spPr>
          <a:xfrm>
            <a:off x="4421400" y="0"/>
            <a:ext cx="4722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2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" name="Google Shape;22;p32"/>
          <p:cNvSpPr txBox="1"/>
          <p:nvPr>
            <p:ph idx="1" type="subTitle"/>
          </p:nvPr>
        </p:nvSpPr>
        <p:spPr>
          <a:xfrm>
            <a:off x="265500" y="1358049"/>
            <a:ext cx="3948600" cy="3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33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" name="Google Shape;3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35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9" name="Google Shape;39;p35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2" name="Google Shape;42;p36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43" name="Google Shape;4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3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8" name="Google Shape;48;p3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49" name="Google Shape;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Module 8</a:t>
            </a:r>
            <a:endParaRPr/>
          </a:p>
        </p:txBody>
      </p:sp>
      <p:sp>
        <p:nvSpPr>
          <p:cNvPr id="61" name="Google Shape;61;p1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Linking Related Descriptions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Scope of this </a:t>
            </a:r>
            <a:r>
              <a:rPr lang="en-US"/>
              <a:t>m</a:t>
            </a:r>
            <a:r>
              <a:rPr lang="en-US" sz="3600"/>
              <a:t>odule</a:t>
            </a:r>
            <a:endParaRPr sz="3600"/>
          </a:p>
        </p:txBody>
      </p:sp>
      <p:sp>
        <p:nvSpPr>
          <p:cNvPr id="67" name="Google Shape;6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b="1" lang="en-US"/>
              <a:t>Module 8: Linking Related Descriptions</a:t>
            </a:r>
            <a:r>
              <a:rPr lang="en-US"/>
              <a:t> covers</a:t>
            </a:r>
            <a:br>
              <a:rPr lang="en-US"/>
            </a:b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Creating l</a:t>
            </a:r>
            <a:r>
              <a:rPr lang="en-US"/>
              <a:t>inks between descriptions representing the different levels of the BIBFRAME model</a:t>
            </a:r>
            <a:br>
              <a:rPr lang="en-US"/>
            </a:b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Creating links between Related Works </a:t>
            </a:r>
            <a:r>
              <a:rPr i="1" lang="en-US"/>
              <a:t>&amp; Instances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800"/>
              <a:t>PCC Sinopia Templates and BIBFRAME</a:t>
            </a:r>
            <a:endParaRPr sz="2800"/>
          </a:p>
        </p:txBody>
      </p:sp>
      <p:sp>
        <p:nvSpPr>
          <p:cNvPr id="74" name="Google Shape;7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3"/>
          <p:cNvSpPr txBox="1"/>
          <p:nvPr>
            <p:ph idx="1" type="subTitle"/>
          </p:nvPr>
        </p:nvSpPr>
        <p:spPr>
          <a:xfrm>
            <a:off x="265500" y="1358050"/>
            <a:ext cx="3948600" cy="3486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The primary PCC Sinopia templates each represent a single core level of the BIBFRAME model: a Work, an Instance, or an Item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_PCC BF2 Work (Monograph) = Work</a:t>
            </a:r>
            <a:br>
              <a:rPr lang="en-US" sz="1500"/>
            </a:br>
            <a:r>
              <a:rPr lang="en-US" sz="1500"/>
              <a:t>_PCC BF2 Instance (Monograph) = Instance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_PCC BF2 Item (Monograph) = Item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60843" y="290363"/>
            <a:ext cx="3611606" cy="4503919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" name="Google Shape;77;p3"/>
          <p:cNvSpPr/>
          <p:nvPr/>
        </p:nvSpPr>
        <p:spPr>
          <a:xfrm>
            <a:off x="5682700" y="1138525"/>
            <a:ext cx="1969800" cy="38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Links between levels</a:t>
            </a:r>
            <a:endParaRPr/>
          </a:p>
        </p:txBody>
      </p:sp>
      <p:sp>
        <p:nvSpPr>
          <p:cNvPr id="83" name="Google Shape;83;p4"/>
          <p:cNvSpPr txBox="1"/>
          <p:nvPr>
            <p:ph idx="1" type="body"/>
          </p:nvPr>
        </p:nvSpPr>
        <p:spPr>
          <a:xfrm>
            <a:off x="311700" y="1358225"/>
            <a:ext cx="2992200" cy="3411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Both an instance template and a work template are required to complete a PCC BIBCO description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Separate templates allow each level to act independently and be easily reused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Item description is currently </a:t>
            </a:r>
            <a:r>
              <a:rPr i="1" lang="en-US" sz="1600">
                <a:solidFill>
                  <a:schemeClr val="dk1"/>
                </a:solidFill>
              </a:rPr>
              <a:t>optional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84" name="Google Shape;8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6266175" y="2653375"/>
            <a:ext cx="20592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4"/>
          <p:cNvGrpSpPr/>
          <p:nvPr/>
        </p:nvGrpSpPr>
        <p:grpSpPr>
          <a:xfrm>
            <a:off x="3596475" y="1358175"/>
            <a:ext cx="2142000" cy="3411100"/>
            <a:chOff x="4315525" y="1410000"/>
            <a:chExt cx="2142000" cy="3411100"/>
          </a:xfrm>
        </p:grpSpPr>
        <p:sp>
          <p:nvSpPr>
            <p:cNvPr id="87" name="Google Shape;87;p4"/>
            <p:cNvSpPr/>
            <p:nvPr/>
          </p:nvSpPr>
          <p:spPr>
            <a:xfrm flipH="1" rot="10800000">
              <a:off x="5131200" y="3541488"/>
              <a:ext cx="236400" cy="428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0000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5131200" y="2261493"/>
              <a:ext cx="236400" cy="428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0000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4315525" y="1410000"/>
              <a:ext cx="2142000" cy="851100"/>
            </a:xfrm>
            <a:prstGeom prst="ellipse">
              <a:avLst/>
            </a:prstGeom>
            <a:solidFill>
              <a:srgbClr val="00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Work description</a:t>
              </a:r>
              <a:endPara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4315525" y="2690000"/>
              <a:ext cx="2142000" cy="851100"/>
            </a:xfrm>
            <a:prstGeom prst="ellipse">
              <a:avLst/>
            </a:prstGeom>
            <a:solidFill>
              <a:srgbClr val="00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Instance description</a:t>
              </a:r>
              <a:endPara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4315525" y="3970000"/>
              <a:ext cx="2142000" cy="851100"/>
            </a:xfrm>
            <a:prstGeom prst="ellipse">
              <a:avLst/>
            </a:prstGeom>
            <a:solidFill>
              <a:srgbClr val="00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Item description</a:t>
              </a:r>
              <a:endPara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 flipH="1" rot="10800000">
              <a:off x="5367600" y="2279813"/>
              <a:ext cx="236400" cy="428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5367600" y="3541493"/>
              <a:ext cx="236400" cy="428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00FFFF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4"/>
          <p:cNvSpPr txBox="1"/>
          <p:nvPr>
            <p:ph idx="1" type="body"/>
          </p:nvPr>
        </p:nvSpPr>
        <p:spPr>
          <a:xfrm>
            <a:off x="6031050" y="1588075"/>
            <a:ext cx="2714400" cy="2895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Only links </a:t>
            </a:r>
            <a:r>
              <a:rPr i="1" lang="en-US" sz="1600">
                <a:solidFill>
                  <a:schemeClr val="dk1"/>
                </a:solidFill>
              </a:rPr>
              <a:t>from</a:t>
            </a:r>
            <a:r>
              <a:rPr lang="en-US" sz="1600">
                <a:solidFill>
                  <a:schemeClr val="dk1"/>
                </a:solidFill>
              </a:rPr>
              <a:t> the Instance </a:t>
            </a:r>
            <a:r>
              <a:rPr i="1" lang="en-US" sz="1600">
                <a:solidFill>
                  <a:schemeClr val="dk1"/>
                </a:solidFill>
              </a:rPr>
              <a:t>to</a:t>
            </a:r>
            <a:r>
              <a:rPr lang="en-US" sz="1600">
                <a:solidFill>
                  <a:schemeClr val="dk1"/>
                </a:solidFill>
              </a:rPr>
              <a:t> the Work or </a:t>
            </a:r>
            <a:r>
              <a:rPr i="1" lang="en-US" sz="1600">
                <a:solidFill>
                  <a:schemeClr val="dk1"/>
                </a:solidFill>
              </a:rPr>
              <a:t>to</a:t>
            </a:r>
            <a:r>
              <a:rPr lang="en-US" sz="1600">
                <a:solidFill>
                  <a:schemeClr val="dk1"/>
                </a:solidFill>
              </a:rPr>
              <a:t> the Item are necessary (= dark blue arrow)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Sinopia automatically understands the inverse link (= dotted arrow)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Linking the Instance to the Work</a:t>
            </a:r>
            <a:endParaRPr/>
          </a:p>
        </p:txBody>
      </p:sp>
      <p:sp>
        <p:nvSpPr>
          <p:cNvPr id="100" name="Google Shape;10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1454550" y="2271993"/>
            <a:ext cx="236400" cy="428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7"/>
          <p:cNvSpPr/>
          <p:nvPr/>
        </p:nvSpPr>
        <p:spPr>
          <a:xfrm flipH="1" rot="10800000">
            <a:off x="1111700" y="2271993"/>
            <a:ext cx="236400" cy="428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347900" y="1410000"/>
            <a:ext cx="2142000" cy="8511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description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347900" y="2690000"/>
            <a:ext cx="2142000" cy="8511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Instance description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3030600" y="3691888"/>
            <a:ext cx="482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_PCC BF2 Instance (</a:t>
            </a:r>
            <a:r>
              <a:rPr b="1" lang="en-US" sz="1100">
                <a:solidFill>
                  <a:schemeClr val="dk1"/>
                </a:solidFill>
              </a:rPr>
              <a:t>Monograph</a:t>
            </a: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template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750" y="1387063"/>
            <a:ext cx="5183575" cy="23693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" name="Google Shape;107;p7"/>
          <p:cNvSpPr txBox="1"/>
          <p:nvPr/>
        </p:nvSpPr>
        <p:spPr>
          <a:xfrm>
            <a:off x="1496775" y="4125775"/>
            <a:ext cx="68685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Use the "Instance of" field near the top of the template to link the Instance description to the Work description</a:t>
            </a: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ee6bddfd7_0_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Linking the Instance to Work</a:t>
            </a:r>
            <a:endParaRPr/>
          </a:p>
        </p:txBody>
      </p:sp>
      <p:sp>
        <p:nvSpPr>
          <p:cNvPr id="113" name="Google Shape;113;g29ee6bddfd7_0_11"/>
          <p:cNvSpPr txBox="1"/>
          <p:nvPr>
            <p:ph idx="1" type="body"/>
          </p:nvPr>
        </p:nvSpPr>
        <p:spPr>
          <a:xfrm>
            <a:off x="279300" y="1482300"/>
            <a:ext cx="2584800" cy="28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There are 3 options for linking to a work: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US" sz="1300"/>
              <a:t>Do a lookup to a work that already exists in Sinopia</a:t>
            </a:r>
            <a:br>
              <a:rPr lang="en-US" sz="1300"/>
            </a:b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US" sz="1300"/>
              <a:t>Create a new work and then do a lookup in Sinopia</a:t>
            </a:r>
            <a:br>
              <a:rPr lang="en-US" sz="1300"/>
            </a:b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US" sz="1300">
                <a:solidFill>
                  <a:schemeClr val="dk1"/>
                </a:solidFill>
              </a:rPr>
              <a:t>Add a URI and label from another source</a:t>
            </a:r>
            <a:endParaRPr sz="1300"/>
          </a:p>
        </p:txBody>
      </p:sp>
      <p:sp>
        <p:nvSpPr>
          <p:cNvPr id="114" name="Google Shape;114;g29ee6bddfd7_0_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5" name="Google Shape;115;g29ee6bddfd7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6500" y="1482300"/>
            <a:ext cx="5942702" cy="271635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ee6bddfd7_0_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Do a Lookup in Sinopia for a pre-existing Work</a:t>
            </a:r>
            <a:endParaRPr sz="3000"/>
          </a:p>
        </p:txBody>
      </p:sp>
      <p:sp>
        <p:nvSpPr>
          <p:cNvPr id="121" name="Google Shape;121;g29ee6bddfd7_0_20"/>
          <p:cNvSpPr txBox="1"/>
          <p:nvPr>
            <p:ph idx="1" type="body"/>
          </p:nvPr>
        </p:nvSpPr>
        <p:spPr>
          <a:xfrm>
            <a:off x="311700" y="1223750"/>
            <a:ext cx="3219600" cy="15366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 this if: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You think there may be a work for your instance already in the database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You have already created a new work and want to link to it</a:t>
            </a:r>
            <a:endParaRPr sz="1400"/>
          </a:p>
        </p:txBody>
      </p:sp>
      <p:sp>
        <p:nvSpPr>
          <p:cNvPr id="122" name="Google Shape;122;g29ee6bddfd7_0_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3" name="Google Shape;123;g29ee6bddfd7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4275" y="1223750"/>
            <a:ext cx="5155626" cy="3035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" name="Google Shape;124;g29ee6bddfd7_0_20"/>
          <p:cNvSpPr txBox="1"/>
          <p:nvPr>
            <p:ph idx="1" type="body"/>
          </p:nvPr>
        </p:nvSpPr>
        <p:spPr>
          <a:xfrm>
            <a:off x="311700" y="2902825"/>
            <a:ext cx="3219600" cy="1183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Simply do a keyword search for the title you want. Sinopia will search for BIBFRAME works.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ee6bddfd7_0_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/>
              <a:t>1.1 </a:t>
            </a:r>
            <a:r>
              <a:rPr lang="en-US" sz="2900"/>
              <a:t>Do a Lookup in Sinopia for a pre-existing Work</a:t>
            </a:r>
            <a:endParaRPr sz="3500"/>
          </a:p>
        </p:txBody>
      </p:sp>
      <p:sp>
        <p:nvSpPr>
          <p:cNvPr id="130" name="Google Shape;130;g29ee6bddfd7_0_66"/>
          <p:cNvSpPr txBox="1"/>
          <p:nvPr>
            <p:ph idx="1" type="body"/>
          </p:nvPr>
        </p:nvSpPr>
        <p:spPr>
          <a:xfrm>
            <a:off x="370025" y="1171825"/>
            <a:ext cx="2980500" cy="38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Perform a keyword search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Click on the work description &amp; enter</a:t>
            </a:r>
            <a:br>
              <a:rPr lang="en-US"/>
            </a:br>
            <a:br>
              <a:rPr lang="en-US"/>
            </a:br>
            <a:endParaRPr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The URI and label will link to the Work from within your instance</a:t>
            </a:r>
            <a:endParaRPr/>
          </a:p>
        </p:txBody>
      </p:sp>
      <p:sp>
        <p:nvSpPr>
          <p:cNvPr id="131" name="Google Shape;131;g29ee6bddfd7_0_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2" name="Google Shape;132;g29ee6bddfd7_0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350" y="2156225"/>
            <a:ext cx="2980400" cy="17045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g29ee6bddfd7_0_66"/>
          <p:cNvPicPr preferRelativeResize="0"/>
          <p:nvPr/>
        </p:nvPicPr>
        <p:blipFill rotWithShape="1">
          <a:blip r:embed="rId4">
            <a:alphaModFix/>
          </a:blip>
          <a:srcRect b="21929" l="0" r="0" t="0"/>
          <a:stretch/>
        </p:blipFill>
        <p:spPr>
          <a:xfrm>
            <a:off x="4197350" y="3918650"/>
            <a:ext cx="4282800" cy="11006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34" name="Google Shape;134;g29ee6bddfd7_0_66"/>
          <p:cNvCxnSpPr>
            <a:endCxn id="135" idx="1"/>
          </p:cNvCxnSpPr>
          <p:nvPr/>
        </p:nvCxnSpPr>
        <p:spPr>
          <a:xfrm flipH="1" rot="10800000">
            <a:off x="2766650" y="1586975"/>
            <a:ext cx="1430700" cy="69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g29ee6bddfd7_0_66"/>
          <p:cNvCxnSpPr/>
          <p:nvPr/>
        </p:nvCxnSpPr>
        <p:spPr>
          <a:xfrm flipH="1" rot="10800000">
            <a:off x="2753825" y="3447200"/>
            <a:ext cx="1431900" cy="129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g29ee6bddfd7_0_66"/>
          <p:cNvCxnSpPr/>
          <p:nvPr/>
        </p:nvCxnSpPr>
        <p:spPr>
          <a:xfrm flipH="1" rot="10800000">
            <a:off x="2961175" y="4469050"/>
            <a:ext cx="1220700" cy="213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8" name="Google Shape;138;g29ee6bddfd7_0_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1875" y="1019550"/>
            <a:ext cx="4088560" cy="107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ee6bddfd7_0_82"/>
          <p:cNvSpPr txBox="1"/>
          <p:nvPr>
            <p:ph type="title"/>
          </p:nvPr>
        </p:nvSpPr>
        <p:spPr>
          <a:xfrm>
            <a:off x="311700" y="321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Create a New Work</a:t>
            </a:r>
            <a:endParaRPr/>
          </a:p>
        </p:txBody>
      </p:sp>
      <p:sp>
        <p:nvSpPr>
          <p:cNvPr id="144" name="Google Shape;144;g29ee6bddfd7_0_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5" name="Google Shape;145;g29ee6bddfd7_0_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625" y="1277775"/>
            <a:ext cx="5510974" cy="2743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6" name="Google Shape;146;g29ee6bddfd7_0_82"/>
          <p:cNvSpPr txBox="1"/>
          <p:nvPr>
            <p:ph idx="1" type="body"/>
          </p:nvPr>
        </p:nvSpPr>
        <p:spPr>
          <a:xfrm>
            <a:off x="311700" y="2433900"/>
            <a:ext cx="2668800" cy="1795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How?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/>
              <a:t>Click on the "Create New" button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/>
              <a:t>Pick an appropriate template from the list of templates</a:t>
            </a:r>
            <a:endParaRPr i="1" sz="1500"/>
          </a:p>
        </p:txBody>
      </p:sp>
      <p:sp>
        <p:nvSpPr>
          <p:cNvPr id="147" name="Google Shape;147;g29ee6bddfd7_0_82"/>
          <p:cNvSpPr/>
          <p:nvPr/>
        </p:nvSpPr>
        <p:spPr>
          <a:xfrm>
            <a:off x="3056775" y="2571750"/>
            <a:ext cx="1335000" cy="354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29ee6bddfd7_0_82"/>
          <p:cNvSpPr txBox="1"/>
          <p:nvPr>
            <p:ph idx="1" type="body"/>
          </p:nvPr>
        </p:nvSpPr>
        <p:spPr>
          <a:xfrm>
            <a:off x="311700" y="4281125"/>
            <a:ext cx="84348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/>
              <a:t>Alternately, click on "Resource Templates" at the top of the page and select from your most recently used templates list</a:t>
            </a:r>
            <a:endParaRPr i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29ee6bddfd7_0_82"/>
          <p:cNvSpPr txBox="1"/>
          <p:nvPr>
            <p:ph idx="1" type="body"/>
          </p:nvPr>
        </p:nvSpPr>
        <p:spPr>
          <a:xfrm>
            <a:off x="311700" y="1152475"/>
            <a:ext cx="2668800" cy="12300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Do this if: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You have searched Sinopia and know there is no available work description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ee6bddfd7_0_52"/>
          <p:cNvSpPr txBox="1"/>
          <p:nvPr>
            <p:ph type="title"/>
          </p:nvPr>
        </p:nvSpPr>
        <p:spPr>
          <a:xfrm>
            <a:off x="311700" y="33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2.1 Create a New Work</a:t>
            </a:r>
            <a:endParaRPr/>
          </a:p>
        </p:txBody>
      </p:sp>
      <p:sp>
        <p:nvSpPr>
          <p:cNvPr id="155" name="Google Shape;155;g29ee6bddfd7_0_52"/>
          <p:cNvSpPr txBox="1"/>
          <p:nvPr>
            <p:ph idx="1" type="body"/>
          </p:nvPr>
        </p:nvSpPr>
        <p:spPr>
          <a:xfrm>
            <a:off x="311700" y="1217775"/>
            <a:ext cx="2830800" cy="38211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A new work template will open with the Work title filled in based on the instance title</a:t>
            </a:r>
            <a:br>
              <a:rPr lang="en-US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Edit Work title as necessary</a:t>
            </a:r>
            <a:br>
              <a:rPr lang="en-US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Create your work description</a:t>
            </a:r>
            <a:br>
              <a:rPr lang="en-US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Save the description</a:t>
            </a:r>
            <a:br>
              <a:rPr lang="en-US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Copy the URI for your work</a:t>
            </a:r>
            <a:br>
              <a:rPr lang="en-US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Return to your Instance description</a:t>
            </a:r>
            <a:r>
              <a:rPr lang="en-US" sz="1400"/>
              <a:t>, paste in the copied URI, and do a lookup to the Work to link</a:t>
            </a:r>
            <a:endParaRPr sz="1400"/>
          </a:p>
        </p:txBody>
      </p:sp>
      <p:sp>
        <p:nvSpPr>
          <p:cNvPr id="156" name="Google Shape;156;g29ee6bddfd7_0_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7" name="Google Shape;157;g29ee6bddfd7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575" y="1170125"/>
            <a:ext cx="5149030" cy="38209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29ee6bddfd7_0_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450" y="1487625"/>
            <a:ext cx="5858699" cy="256606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" name="Google Shape;163;g29ee6bddfd7_0_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r>
              <a:rPr lang="en-US"/>
              <a:t>. Manually add a URI &amp; Label</a:t>
            </a:r>
            <a:endParaRPr/>
          </a:p>
        </p:txBody>
      </p:sp>
      <p:sp>
        <p:nvSpPr>
          <p:cNvPr id="164" name="Google Shape;164;g29ee6bddfd7_0_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g29ee6bddfd7_0_109"/>
          <p:cNvSpPr txBox="1"/>
          <p:nvPr>
            <p:ph idx="1" type="body"/>
          </p:nvPr>
        </p:nvSpPr>
        <p:spPr>
          <a:xfrm>
            <a:off x="311700" y="2433900"/>
            <a:ext cx="2668800" cy="17958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How?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/>
              <a:t>Click on "Enter your own URI and label"</a:t>
            </a:r>
            <a:endParaRPr i="1" sz="1500"/>
          </a:p>
        </p:txBody>
      </p:sp>
      <p:sp>
        <p:nvSpPr>
          <p:cNvPr id="166" name="Google Shape;166;g29ee6bddfd7_0_109"/>
          <p:cNvSpPr/>
          <p:nvPr/>
        </p:nvSpPr>
        <p:spPr>
          <a:xfrm>
            <a:off x="7686150" y="2850375"/>
            <a:ext cx="1335000" cy="354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9ee6bddfd7_0_109"/>
          <p:cNvSpPr txBox="1"/>
          <p:nvPr>
            <p:ph idx="1" type="body"/>
          </p:nvPr>
        </p:nvSpPr>
        <p:spPr>
          <a:xfrm>
            <a:off x="311700" y="1152475"/>
            <a:ext cx="2668800" cy="12300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Do this if: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You want to link to a Work description that is outside of Sinopia (e.g., SVDE)*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ee6bddfd7_0_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3.1 Manually add a URI &amp; Label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9ee6bddfd7_0_120"/>
          <p:cNvSpPr txBox="1"/>
          <p:nvPr>
            <p:ph idx="1" type="body"/>
          </p:nvPr>
        </p:nvSpPr>
        <p:spPr>
          <a:xfrm>
            <a:off x="382975" y="1359824"/>
            <a:ext cx="2295600" cy="9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screen will change to allow for manual entry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29ee6bddfd7_0_1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5" name="Google Shape;175;g29ee6bddfd7_0_120"/>
          <p:cNvPicPr preferRelativeResize="0"/>
          <p:nvPr/>
        </p:nvPicPr>
        <p:blipFill rotWithShape="1">
          <a:blip r:embed="rId3">
            <a:alphaModFix/>
          </a:blip>
          <a:srcRect b="12463" l="28145" r="0" t="10601"/>
          <a:stretch/>
        </p:blipFill>
        <p:spPr>
          <a:xfrm>
            <a:off x="2877000" y="1299063"/>
            <a:ext cx="4121052" cy="16777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6" name="Google Shape;176;g29ee6bddfd7_0_120"/>
          <p:cNvPicPr preferRelativeResize="0"/>
          <p:nvPr/>
        </p:nvPicPr>
        <p:blipFill rotWithShape="1">
          <a:blip r:embed="rId4">
            <a:alphaModFix/>
          </a:blip>
          <a:srcRect b="9725" l="28145" r="0" t="10364"/>
          <a:stretch/>
        </p:blipFill>
        <p:spPr>
          <a:xfrm>
            <a:off x="2877000" y="3118538"/>
            <a:ext cx="4121050" cy="17827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7" name="Google Shape;177;g29ee6bddfd7_0_120"/>
          <p:cNvSpPr txBox="1"/>
          <p:nvPr>
            <p:ph idx="1" type="body"/>
          </p:nvPr>
        </p:nvSpPr>
        <p:spPr>
          <a:xfrm>
            <a:off x="269725" y="3205487"/>
            <a:ext cx="2295600" cy="16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 in (or copy &amp; paste) your URI and label. Make sure there are no extra spaces.</a:t>
            </a:r>
            <a:endParaRPr/>
          </a:p>
        </p:txBody>
      </p:sp>
      <p:cxnSp>
        <p:nvCxnSpPr>
          <p:cNvPr id="178" name="Google Shape;178;g29ee6bddfd7_0_120"/>
          <p:cNvCxnSpPr>
            <a:endCxn id="175" idx="1"/>
          </p:cNvCxnSpPr>
          <p:nvPr/>
        </p:nvCxnSpPr>
        <p:spPr>
          <a:xfrm>
            <a:off x="2301000" y="2122050"/>
            <a:ext cx="576000" cy="159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" name="Google Shape;179;g29ee6bddfd7_0_120"/>
          <p:cNvCxnSpPr/>
          <p:nvPr/>
        </p:nvCxnSpPr>
        <p:spPr>
          <a:xfrm>
            <a:off x="2242025" y="4001975"/>
            <a:ext cx="576000" cy="159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Related works</a:t>
            </a:r>
            <a:endParaRPr/>
          </a:p>
        </p:txBody>
      </p:sp>
      <p:sp>
        <p:nvSpPr>
          <p:cNvPr id="185" name="Google Shape;185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25"/>
          <p:cNvSpPr txBox="1"/>
          <p:nvPr>
            <p:ph idx="1" type="body"/>
          </p:nvPr>
        </p:nvSpPr>
        <p:spPr>
          <a:xfrm>
            <a:off x="628650" y="1070596"/>
            <a:ext cx="7886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US" sz="1600"/>
              <a:t>To link two related Works (for example, a novel and a film adaptation of the novel or an individual work within a compilation), use the </a:t>
            </a:r>
            <a:r>
              <a:rPr b="1" lang="en-US" sz="1600"/>
              <a:t>Related Work</a:t>
            </a:r>
            <a:r>
              <a:rPr lang="en-US" sz="1600"/>
              <a:t> field in a </a:t>
            </a:r>
            <a:r>
              <a:rPr b="1" lang="en-US" sz="1600"/>
              <a:t>Work</a:t>
            </a:r>
            <a:r>
              <a:rPr lang="en-US" sz="1600"/>
              <a:t> template.</a:t>
            </a:r>
            <a:endParaRPr sz="1600"/>
          </a:p>
        </p:txBody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628650" y="3977674"/>
            <a:ext cx="7886700" cy="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US" sz="1600"/>
              <a:t>This field includes a number of embedded subtemplates (see </a:t>
            </a:r>
            <a:r>
              <a:rPr b="1" lang="en-US" sz="1600"/>
              <a:t>Module 4: About the PCC Templates</a:t>
            </a:r>
            <a:r>
              <a:rPr lang="en-US" sz="1600"/>
              <a:t> for more information.) To add data you first need to click </a:t>
            </a:r>
            <a:r>
              <a:rPr b="1" lang="en-US" sz="1600"/>
              <a:t>+Add Related work</a:t>
            </a:r>
            <a:r>
              <a:rPr lang="en-US" sz="1600"/>
              <a:t>, and then </a:t>
            </a:r>
            <a:r>
              <a:rPr b="1" lang="en-US" sz="1600">
                <a:solidFill>
                  <a:schemeClr val="dk1"/>
                </a:solidFill>
              </a:rPr>
              <a:t>+Add work </a:t>
            </a:r>
            <a:r>
              <a:rPr lang="en-US" sz="1600">
                <a:solidFill>
                  <a:schemeClr val="dk1"/>
                </a:solidFill>
              </a:rPr>
              <a:t>(see next screen)</a:t>
            </a:r>
            <a:r>
              <a:rPr lang="en-US" sz="1600"/>
              <a:t>.</a:t>
            </a:r>
            <a:endParaRPr sz="1600"/>
          </a:p>
        </p:txBody>
      </p:sp>
      <p:pic>
        <p:nvPicPr>
          <p:cNvPr id="188" name="Google Shape;1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900" y="1803824"/>
            <a:ext cx="7600648" cy="19246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89" name="Google Shape;189;p25"/>
          <p:cNvCxnSpPr/>
          <p:nvPr/>
        </p:nvCxnSpPr>
        <p:spPr>
          <a:xfrm flipH="1">
            <a:off x="1795100" y="2641775"/>
            <a:ext cx="2008500" cy="29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Adding a link to a Related Work</a:t>
            </a:r>
            <a:endParaRPr/>
          </a:p>
        </p:txBody>
      </p:sp>
      <p:sp>
        <p:nvSpPr>
          <p:cNvPr id="195" name="Google Shape;195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26"/>
          <p:cNvSpPr txBox="1"/>
          <p:nvPr>
            <p:ph idx="1" type="body"/>
          </p:nvPr>
        </p:nvSpPr>
        <p:spPr>
          <a:xfrm>
            <a:off x="628650" y="1268050"/>
            <a:ext cx="2870400" cy="314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-US" sz="1800"/>
              <a:t>As when you link Works &amp; Instances, you can link to a related work by: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Searching for the Work in Sinopia &amp; linking to it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Creating a new Work &amp; linking to it</a:t>
            </a:r>
            <a:br>
              <a:rPr lang="en-US" sz="1800"/>
            </a:br>
            <a:r>
              <a:rPr lang="en-US" sz="1800"/>
              <a:t>or,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Manually adding an outside URI and label</a:t>
            </a:r>
            <a:endParaRPr sz="1800"/>
          </a:p>
        </p:txBody>
      </p:sp>
      <p:pic>
        <p:nvPicPr>
          <p:cNvPr id="197" name="Google Shape;197;p26"/>
          <p:cNvPicPr preferRelativeResize="0"/>
          <p:nvPr/>
        </p:nvPicPr>
        <p:blipFill rotWithShape="1">
          <a:blip r:embed="rId3">
            <a:alphaModFix/>
          </a:blip>
          <a:srcRect b="2257" l="0" r="0" t="0"/>
          <a:stretch/>
        </p:blipFill>
        <p:spPr>
          <a:xfrm>
            <a:off x="3724275" y="1268050"/>
            <a:ext cx="4975274" cy="30713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ee6bddfd7_0_152"/>
          <p:cNvSpPr txBox="1"/>
          <p:nvPr>
            <p:ph type="title"/>
          </p:nvPr>
        </p:nvSpPr>
        <p:spPr>
          <a:xfrm>
            <a:off x="602725" y="105419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Adding a Work-to-Work Relationship Term</a:t>
            </a:r>
            <a:endParaRPr sz="3200"/>
          </a:p>
        </p:txBody>
      </p:sp>
      <p:sp>
        <p:nvSpPr>
          <p:cNvPr id="203" name="Google Shape;203;g29ee6bddfd7_0_152"/>
          <p:cNvSpPr txBox="1"/>
          <p:nvPr>
            <p:ph idx="1" type="body"/>
          </p:nvPr>
        </p:nvSpPr>
        <p:spPr>
          <a:xfrm>
            <a:off x="654575" y="1028300"/>
            <a:ext cx="3213900" cy="10521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US"/>
              <a:t>To add the type of relationship, open the Relationship field</a:t>
            </a:r>
            <a:endParaRPr/>
          </a:p>
        </p:txBody>
      </p:sp>
      <p:sp>
        <p:nvSpPr>
          <p:cNvPr id="204" name="Google Shape;204;g29ee6bddfd7_0_15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5" name="Google Shape;205;g29ee6bddfd7_0_152"/>
          <p:cNvPicPr preferRelativeResize="0"/>
          <p:nvPr/>
        </p:nvPicPr>
        <p:blipFill rotWithShape="1">
          <a:blip r:embed="rId3">
            <a:alphaModFix/>
          </a:blip>
          <a:srcRect b="28048" l="2795" r="10930" t="15585"/>
          <a:stretch/>
        </p:blipFill>
        <p:spPr>
          <a:xfrm>
            <a:off x="4015400" y="1028300"/>
            <a:ext cx="4310976" cy="14126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" name="Google Shape;206;g29ee6bddfd7_0_152"/>
          <p:cNvSpPr txBox="1"/>
          <p:nvPr/>
        </p:nvSpPr>
        <p:spPr>
          <a:xfrm>
            <a:off x="630125" y="2615238"/>
            <a:ext cx="3262800" cy="114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</a:rPr>
              <a:t>Select the appropriate relationship from the dropdown menu</a:t>
            </a:r>
            <a:endParaRPr sz="2300"/>
          </a:p>
        </p:txBody>
      </p:sp>
      <p:pic>
        <p:nvPicPr>
          <p:cNvPr id="207" name="Google Shape;207;g29ee6bddfd7_0_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5325" y="2593325"/>
            <a:ext cx="4281050" cy="24870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ee6bddfd7_0_16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a Related Work Note</a:t>
            </a:r>
            <a:endParaRPr/>
          </a:p>
        </p:txBody>
      </p:sp>
      <p:sp>
        <p:nvSpPr>
          <p:cNvPr id="213" name="Google Shape;213;g29ee6bddfd7_0_163"/>
          <p:cNvSpPr txBox="1"/>
          <p:nvPr>
            <p:ph idx="1" type="body"/>
          </p:nvPr>
        </p:nvSpPr>
        <p:spPr>
          <a:xfrm>
            <a:off x="628650" y="1369225"/>
            <a:ext cx="2526900" cy="1985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US"/>
              <a:t>If you feel the relationship term you picked needs further description, add a note</a:t>
            </a:r>
            <a:endParaRPr/>
          </a:p>
        </p:txBody>
      </p:sp>
      <p:sp>
        <p:nvSpPr>
          <p:cNvPr id="214" name="Google Shape;214;g29ee6bddfd7_0_16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5" name="Google Shape;215;g29ee6bddfd7_0_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950" y="1420444"/>
            <a:ext cx="5683650" cy="25052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Related Work: inverse links</a:t>
            </a:r>
            <a:endParaRPr/>
          </a:p>
        </p:txBody>
      </p:sp>
      <p:sp>
        <p:nvSpPr>
          <p:cNvPr id="221" name="Google Shape;221;p27"/>
          <p:cNvSpPr txBox="1"/>
          <p:nvPr>
            <p:ph idx="2" type="body"/>
          </p:nvPr>
        </p:nvSpPr>
        <p:spPr>
          <a:xfrm>
            <a:off x="4012900" y="1369225"/>
            <a:ext cx="4502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115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-US" sz="2200"/>
              <a:t>Creating a link from Work 1 to Work 2 doesn't automatically create a link from Work 2 to Work 1.</a:t>
            </a:r>
            <a:br>
              <a:rPr lang="en-US" sz="2200"/>
            </a:br>
            <a:endParaRPr sz="2200"/>
          </a:p>
          <a:p>
            <a:pPr indent="-3111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sz="2200"/>
              <a:t>If you want to create an inverse (reciprocal link), go to Work 2 and create a related work link back to Work 1, with the reciprocal relationship type.</a:t>
            </a:r>
            <a:endParaRPr sz="2200"/>
          </a:p>
        </p:txBody>
      </p:sp>
      <p:sp>
        <p:nvSpPr>
          <p:cNvPr id="222" name="Google Shape;222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27"/>
          <p:cNvSpPr/>
          <p:nvPr/>
        </p:nvSpPr>
        <p:spPr>
          <a:xfrm>
            <a:off x="2472325" y="2271993"/>
            <a:ext cx="236400" cy="428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7"/>
          <p:cNvSpPr/>
          <p:nvPr/>
        </p:nvSpPr>
        <p:spPr>
          <a:xfrm flipH="1" rot="10800000">
            <a:off x="2129475" y="2271993"/>
            <a:ext cx="236400" cy="428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7"/>
          <p:cNvSpPr/>
          <p:nvPr/>
        </p:nvSpPr>
        <p:spPr>
          <a:xfrm>
            <a:off x="1348100" y="1420900"/>
            <a:ext cx="2142000" cy="8511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1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7"/>
          <p:cNvSpPr/>
          <p:nvPr/>
        </p:nvSpPr>
        <p:spPr>
          <a:xfrm>
            <a:off x="1348100" y="2700100"/>
            <a:ext cx="2142000" cy="8511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2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ee6bddfd7_0_1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500"/>
              <a:t>Linking more than one Instance to a Work</a:t>
            </a:r>
            <a:endParaRPr sz="3500"/>
          </a:p>
        </p:txBody>
      </p:sp>
      <p:sp>
        <p:nvSpPr>
          <p:cNvPr id="232" name="Google Shape;232;g29ee6bddfd7_0_1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9ee6bddfd7_0_133"/>
          <p:cNvSpPr txBox="1"/>
          <p:nvPr/>
        </p:nvSpPr>
        <p:spPr>
          <a:xfrm>
            <a:off x="4373825" y="1332900"/>
            <a:ext cx="40275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A Work might have more than one Instance, e.g., a print version and an electronic version of the same book. You can link both these instances to the same Work description; you don't need to create a new one. Likewise, an Instance may have more than one Item</a:t>
            </a:r>
            <a:br>
              <a:rPr lang="en-US" sz="1300"/>
            </a:b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This is why the Work &amp; Instance templates are separate--so you can re-use descriptions!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/>
          </a:p>
        </p:txBody>
      </p:sp>
      <p:grpSp>
        <p:nvGrpSpPr>
          <p:cNvPr id="234" name="Google Shape;234;g29ee6bddfd7_0_133"/>
          <p:cNvGrpSpPr/>
          <p:nvPr/>
        </p:nvGrpSpPr>
        <p:grpSpPr>
          <a:xfrm>
            <a:off x="431125" y="1220188"/>
            <a:ext cx="3595475" cy="1993013"/>
            <a:chOff x="2661100" y="1194263"/>
            <a:chExt cx="3595475" cy="1993013"/>
          </a:xfrm>
        </p:grpSpPr>
        <p:sp>
          <p:nvSpPr>
            <p:cNvPr id="235" name="Google Shape;235;g29ee6bddfd7_0_133"/>
            <p:cNvSpPr/>
            <p:nvPr/>
          </p:nvSpPr>
          <p:spPr>
            <a:xfrm>
              <a:off x="3380800" y="1194263"/>
              <a:ext cx="2142000" cy="851100"/>
            </a:xfrm>
            <a:prstGeom prst="ellipse">
              <a:avLst/>
            </a:prstGeom>
            <a:solidFill>
              <a:srgbClr val="D9D9D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Work description</a:t>
              </a:r>
              <a:endPara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g29ee6bddfd7_0_133"/>
            <p:cNvSpPr/>
            <p:nvPr/>
          </p:nvSpPr>
          <p:spPr>
            <a:xfrm>
              <a:off x="2661100" y="2336163"/>
              <a:ext cx="1738500" cy="851100"/>
            </a:xfrm>
            <a:prstGeom prst="ellipse">
              <a:avLst/>
            </a:prstGeom>
            <a:solidFill>
              <a:srgbClr val="00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Instance1 description</a:t>
              </a:r>
              <a:endParaRPr b="1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g29ee6bddfd7_0_133"/>
            <p:cNvSpPr/>
            <p:nvPr/>
          </p:nvSpPr>
          <p:spPr>
            <a:xfrm>
              <a:off x="4518075" y="2336175"/>
              <a:ext cx="1738500" cy="851100"/>
            </a:xfrm>
            <a:prstGeom prst="ellipse">
              <a:avLst/>
            </a:prstGeom>
            <a:solidFill>
              <a:srgbClr val="00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Instance2 description</a:t>
              </a:r>
              <a:endParaRPr b="1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8" name="Google Shape;238;g29ee6bddfd7_0_133"/>
            <p:cNvCxnSpPr>
              <a:stCxn id="236" idx="7"/>
              <a:endCxn id="235" idx="4"/>
            </p:cNvCxnSpPr>
            <p:nvPr/>
          </p:nvCxnSpPr>
          <p:spPr>
            <a:xfrm flipH="1" rot="10800000">
              <a:off x="4145003" y="2045303"/>
              <a:ext cx="306900" cy="415500"/>
            </a:xfrm>
            <a:prstGeom prst="straightConnector1">
              <a:avLst/>
            </a:prstGeom>
            <a:noFill/>
            <a:ln cap="flat" cmpd="sng" w="19050">
              <a:solidFill>
                <a:srgbClr val="99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39" name="Google Shape;239;g29ee6bddfd7_0_133"/>
            <p:cNvCxnSpPr>
              <a:stCxn id="237" idx="1"/>
              <a:endCxn id="235" idx="4"/>
            </p:cNvCxnSpPr>
            <p:nvPr/>
          </p:nvCxnSpPr>
          <p:spPr>
            <a:xfrm rot="10800000">
              <a:off x="4451672" y="2045316"/>
              <a:ext cx="321000" cy="415500"/>
            </a:xfrm>
            <a:prstGeom prst="straightConnector1">
              <a:avLst/>
            </a:prstGeom>
            <a:noFill/>
            <a:ln cap="flat" cmpd="sng" w="19050">
              <a:solidFill>
                <a:srgbClr val="99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40" name="Google Shape;240;g29ee6bddfd7_0_133"/>
          <p:cNvSpPr txBox="1"/>
          <p:nvPr/>
        </p:nvSpPr>
        <p:spPr>
          <a:xfrm>
            <a:off x="1127550" y="4456050"/>
            <a:ext cx="7146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300">
                <a:solidFill>
                  <a:schemeClr val="dk1"/>
                </a:solidFill>
              </a:rPr>
              <a:t>* Officially, a BIBFRAME instance may also be linked to more than one Work. We are not yet using this in the PCC templates for technical reasons</a:t>
            </a:r>
            <a:endParaRPr sz="2300"/>
          </a:p>
        </p:txBody>
      </p:sp>
      <p:sp>
        <p:nvSpPr>
          <p:cNvPr id="241" name="Google Shape;241;g29ee6bddfd7_0_133"/>
          <p:cNvSpPr/>
          <p:nvPr/>
        </p:nvSpPr>
        <p:spPr>
          <a:xfrm>
            <a:off x="1691500" y="3444420"/>
            <a:ext cx="1308600" cy="515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1500"/>
              <a:t>Item1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29ee6bddfd7_0_133"/>
          <p:cNvSpPr/>
          <p:nvPr/>
        </p:nvSpPr>
        <p:spPr>
          <a:xfrm>
            <a:off x="3385350" y="3444425"/>
            <a:ext cx="1221600" cy="5157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1500"/>
              <a:t>Item2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g29ee6bddfd7_0_133"/>
          <p:cNvCxnSpPr>
            <a:stCxn id="242" idx="1"/>
            <a:endCxn id="237" idx="4"/>
          </p:cNvCxnSpPr>
          <p:nvPr/>
        </p:nvCxnSpPr>
        <p:spPr>
          <a:xfrm rot="10800000">
            <a:off x="3157449" y="3213347"/>
            <a:ext cx="406800" cy="3066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4" name="Google Shape;244;g29ee6bddfd7_0_133"/>
          <p:cNvCxnSpPr>
            <a:stCxn id="241" idx="7"/>
            <a:endCxn id="237" idx="4"/>
          </p:cNvCxnSpPr>
          <p:nvPr/>
        </p:nvCxnSpPr>
        <p:spPr>
          <a:xfrm flipH="1" rot="10800000">
            <a:off x="2808460" y="3213343"/>
            <a:ext cx="348900" cy="3066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End of Module 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