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526">
          <p15:clr>
            <a:srgbClr val="9AA0A6"/>
          </p15:clr>
        </p15:guide>
        <p15:guide id="2" orient="horz" pos="162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hIjdEcXIsNQCNwWoJFRbxJa8VZ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pos="552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" name="Google Shape;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6778abe9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c6778abe95_0_2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75d7e7a38f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g275d7e7a38f_1_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CC Training Slides 1">
  <p:cSld name="TITLE_2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pic>
        <p:nvPicPr>
          <p:cNvPr id="11" name="Google Shape;11;p9" descr="Image preview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9"/>
          <p:cNvSpPr txBox="1"/>
          <p:nvPr/>
        </p:nvSpPr>
        <p:spPr>
          <a:xfrm>
            <a:off x="4228526" y="4092350"/>
            <a:ext cx="48243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PCC SCT Task Group</a:t>
            </a:r>
            <a:endParaRPr sz="1900">
              <a:solidFill>
                <a:schemeClr val="dk2"/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on Linked Data Training</a:t>
            </a:r>
            <a:endParaRPr sz="1900">
              <a:solidFill>
                <a:schemeClr val="dk2"/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updated February 2024</a:t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3" name="Google Shape;13;p9"/>
          <p:cNvSpPr txBox="1">
            <a:spLocks noGrp="1"/>
          </p:cNvSpPr>
          <p:nvPr>
            <p:ph type="ctrTitle" idx="2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marL="1371600" lvl="2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marL="1828800" lvl="3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marL="2286000" lvl="4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marL="2743200" lvl="5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marL="3200400" lvl="6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marL="3657600" lvl="7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marL="4114800" lvl="8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10"/>
          <p:cNvSpPr txBox="1"/>
          <p:nvPr/>
        </p:nvSpPr>
        <p:spPr>
          <a:xfrm>
            <a:off x="3354675" y="1228575"/>
            <a:ext cx="1336800" cy="17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no border">
  <p:cSld name="TITLE_AND_TWO_COLUMNS_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marL="1371600" lvl="2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marL="1828800" lvl="3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marL="2286000" lvl="4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marL="2743200" lvl="5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marL="3200400" lvl="6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marL="3657600" lvl="7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marL="4114800" lvl="8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2"/>
          </p:nvPr>
        </p:nvSpPr>
        <p:spPr>
          <a:xfrm>
            <a:off x="4666819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marL="1371600" lvl="2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marL="1828800" lvl="3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marL="2286000" lvl="4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marL="2743200" lvl="5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marL="3200400" lvl="6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marL="3657600" lvl="7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marL="4114800" lvl="8" indent="-3746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narrow left column (for screenshots)">
  <p:cSld name="TITLE_AND_TWO_COLUMNS_1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body" idx="1"/>
          </p:nvPr>
        </p:nvSpPr>
        <p:spPr>
          <a:xfrm>
            <a:off x="311700" y="1152469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marL="914400" lvl="1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marL="1371600" lvl="2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marL="1828800" lvl="3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marL="2286000" lvl="4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marL="2743200" lvl="5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marL="3200400" lvl="6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marL="3657600" lvl="7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marL="4114800" lvl="8" indent="-33655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narrow right column (for screenshots)">
  <p:cSld name="TITLE_AND_TWO_COLUMNS_1_1_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1"/>
          </p:nvPr>
        </p:nvSpPr>
        <p:spPr>
          <a:xfrm>
            <a:off x="6274181" y="1132238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marL="914400" lvl="1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marL="1371600" lvl="2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marL="1828800" lvl="3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marL="2286000" lvl="4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marL="2743200" lvl="5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marL="3200400" lvl="6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marL="3657600" lvl="7" indent="-3365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marL="4114800" lvl="8" indent="-33655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marL="914400" lvl="1" indent="-3746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2pPr>
            <a:lvl3pPr marL="1371600" lvl="2" indent="-3746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3pPr>
            <a:lvl4pPr marL="1828800" lvl="3" indent="-3746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4pPr>
            <a:lvl5pPr marL="2286000" lvl="4" indent="-3746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5pPr>
            <a:lvl6pPr marL="2743200" lvl="5" indent="-3746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6pPr>
            <a:lvl7pPr marL="3200400" lvl="6" indent="-3746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7pPr>
            <a:lvl8pPr marL="3657600" lvl="7" indent="-3746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8pPr>
            <a:lvl9pPr marL="4114800" lvl="8" indent="-3746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3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1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/>
          <p:nvPr/>
        </p:nvSpPr>
        <p:spPr>
          <a:xfrm>
            <a:off x="4907100" y="0"/>
            <a:ext cx="58728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5"/>
          <p:cNvSpPr txBox="1">
            <a:spLocks noGrp="1"/>
          </p:cNvSpPr>
          <p:nvPr>
            <p:ph type="title"/>
          </p:nvPr>
        </p:nvSpPr>
        <p:spPr>
          <a:xfrm>
            <a:off x="265500" y="290363"/>
            <a:ext cx="39486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subTitle" idx="1"/>
          </p:nvPr>
        </p:nvSpPr>
        <p:spPr>
          <a:xfrm>
            <a:off x="265500" y="1090463"/>
            <a:ext cx="3948600" cy="37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46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746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746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46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746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746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746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746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300"/>
              <a:buFont typeface="Arial"/>
              <a:buChar char="■"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" descr="Image previe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"/>
          <p:cNvSpPr txBox="1">
            <a:spLocks noGrp="1"/>
          </p:cNvSpPr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/>
              <a:t>Copying Descriptions</a:t>
            </a:r>
            <a:endParaRPr/>
          </a:p>
        </p:txBody>
      </p:sp>
      <p:sp>
        <p:nvSpPr>
          <p:cNvPr id="49" name="Google Shape;49;p1"/>
          <p:cNvSpPr txBox="1">
            <a:spLocks noGrp="1"/>
          </p:cNvSpPr>
          <p:nvPr>
            <p:ph type="ctrTitle" idx="2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Sinopia Module 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/>
              <a:t>Scope of thi</a:t>
            </a:r>
            <a:r>
              <a:rPr lang="en-US"/>
              <a:t>s module</a:t>
            </a:r>
            <a:endParaRPr sz="3600"/>
          </a:p>
        </p:txBody>
      </p:sp>
      <p:sp>
        <p:nvSpPr>
          <p:cNvPr id="55" name="Google Shape;55;p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-US" b="1"/>
              <a:t>Module 9: Copying Descriptions</a:t>
            </a:r>
            <a:r>
              <a:rPr lang="en-US"/>
              <a:t> covers</a:t>
            </a:r>
            <a:endParaRPr/>
          </a:p>
          <a:p>
            <a:pPr marL="457200" lvl="0" indent="-3746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why you might want to copy an existing description</a:t>
            </a:r>
            <a:endParaRPr/>
          </a:p>
          <a:p>
            <a:pPr marL="457200" lvl="0" indent="-3746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how to copy an existing description in Sinopia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300"/>
              <a:buNone/>
            </a:pPr>
            <a:endParaRPr i="1"/>
          </a:p>
        </p:txBody>
      </p:sp>
      <p:sp>
        <p:nvSpPr>
          <p:cNvPr id="56" name="Google Shape;56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Why 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copy</a:t>
            </a:r>
            <a:r>
              <a:rPr lang="en-US"/>
              <a:t> a description?</a:t>
            </a:r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>
                <a:solidFill>
                  <a:schemeClr val="dk1"/>
                </a:solidFill>
              </a:rPr>
              <a:t>to re-use some of the metadata for a new entity that is very similar, e.g., copying a print instance to populate a newly added electronic instance of the same work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/>
              <a:t>to save a description belonging to a group you are not a member of to a group you are a member of so that you can edit it</a:t>
            </a:r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>
            <a:spLocks noGrp="1"/>
          </p:cNvSpPr>
          <p:nvPr>
            <p:ph type="title"/>
          </p:nvPr>
        </p:nvSpPr>
        <p:spPr>
          <a:xfrm>
            <a:off x="439650" y="273850"/>
            <a:ext cx="8264700" cy="8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3500"/>
              <a:t>Copying a description--From Dashboard</a:t>
            </a:r>
            <a:endParaRPr sz="3500"/>
          </a:p>
        </p:txBody>
      </p:sp>
      <p:sp>
        <p:nvSpPr>
          <p:cNvPr id="69" name="Google Shape;69;p4"/>
          <p:cNvSpPr txBox="1">
            <a:spLocks noGrp="1"/>
          </p:cNvSpPr>
          <p:nvPr>
            <p:ph type="body" idx="1"/>
          </p:nvPr>
        </p:nvSpPr>
        <p:spPr>
          <a:xfrm>
            <a:off x="974575" y="1048300"/>
            <a:ext cx="7646100" cy="5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 sz="1600"/>
              <a:t>To make a copy of a saved Sinopia description, use the “two sheets of paper” icon.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endParaRPr sz="1600"/>
          </a:p>
        </p:txBody>
      </p:sp>
      <p:sp>
        <p:nvSpPr>
          <p:cNvPr id="70" name="Google Shape;7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71" name="Google Shape;71;p4"/>
          <p:cNvPicPr preferRelativeResize="0"/>
          <p:nvPr/>
        </p:nvPicPr>
        <p:blipFill rotWithShape="1">
          <a:blip r:embed="rId3">
            <a:alphaModFix/>
          </a:blip>
          <a:srcRect l="23612" t="16027" r="19665" b="11154"/>
          <a:stretch/>
        </p:blipFill>
        <p:spPr>
          <a:xfrm>
            <a:off x="385600" y="1022875"/>
            <a:ext cx="588975" cy="65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"/>
          <p:cNvSpPr txBox="1"/>
          <p:nvPr/>
        </p:nvSpPr>
        <p:spPr>
          <a:xfrm>
            <a:off x="956275" y="3949575"/>
            <a:ext cx="7682700" cy="831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Search </a:t>
            </a:r>
            <a:r>
              <a:rPr lang="en-US">
                <a:solidFill>
                  <a:schemeClr val="dk1"/>
                </a:solidFill>
              </a:rPr>
              <a:t>in Sinopia or </a:t>
            </a:r>
            <a:r>
              <a:rPr lang="en-US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results or select from the list under </a:t>
            </a:r>
            <a:r>
              <a:rPr lang="en-US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Dashboard / Recent Resources</a:t>
            </a:r>
            <a:endParaRPr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b="1">
                <a:solidFill>
                  <a:schemeClr val="dk1"/>
                </a:solidFill>
              </a:rPr>
              <a:t>Click </a:t>
            </a:r>
            <a:r>
              <a:rPr lang="en-US">
                <a:solidFill>
                  <a:schemeClr val="dk1"/>
                </a:solidFill>
              </a:rPr>
              <a:t> on the "Copy" button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3" name="Google Shape;73;p4"/>
          <p:cNvGrpSpPr/>
          <p:nvPr/>
        </p:nvGrpSpPr>
        <p:grpSpPr>
          <a:xfrm>
            <a:off x="956226" y="1609424"/>
            <a:ext cx="7682787" cy="2256421"/>
            <a:chOff x="-161950" y="1915486"/>
            <a:chExt cx="9143998" cy="3141336"/>
          </a:xfrm>
        </p:grpSpPr>
        <p:pic>
          <p:nvPicPr>
            <p:cNvPr id="74" name="Google Shape;74;p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61950" y="2697878"/>
              <a:ext cx="9143998" cy="2358944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75" name="Google Shape;75;p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61950" y="1915486"/>
              <a:ext cx="9143998" cy="792578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sp>
        <p:nvSpPr>
          <p:cNvPr id="76" name="Google Shape;76;p4"/>
          <p:cNvSpPr/>
          <p:nvPr/>
        </p:nvSpPr>
        <p:spPr>
          <a:xfrm>
            <a:off x="8311225" y="2578225"/>
            <a:ext cx="239700" cy="237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" name="Google Shape;77;p4"/>
          <p:cNvPicPr preferRelativeResize="0"/>
          <p:nvPr/>
        </p:nvPicPr>
        <p:blipFill rotWithShape="1">
          <a:blip r:embed="rId3">
            <a:alphaModFix/>
          </a:blip>
          <a:srcRect l="23613" t="16027" r="19665" b="11155"/>
          <a:stretch/>
        </p:blipFill>
        <p:spPr>
          <a:xfrm>
            <a:off x="3712175" y="4368225"/>
            <a:ext cx="304150" cy="33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g2c6778abe95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1075" y="1372575"/>
            <a:ext cx="4589442" cy="276941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3" name="Google Shape;83;g2c6778abe95_0_23"/>
          <p:cNvSpPr txBox="1">
            <a:spLocks noGrp="1"/>
          </p:cNvSpPr>
          <p:nvPr>
            <p:ph type="title"/>
          </p:nvPr>
        </p:nvSpPr>
        <p:spPr>
          <a:xfrm>
            <a:off x="439650" y="273850"/>
            <a:ext cx="8264700" cy="8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3500"/>
              <a:t>Copying a description--From Edit mode</a:t>
            </a:r>
            <a:endParaRPr sz="3500"/>
          </a:p>
        </p:txBody>
      </p:sp>
      <p:sp>
        <p:nvSpPr>
          <p:cNvPr id="84" name="Google Shape;84;g2c6778abe95_0_23"/>
          <p:cNvSpPr txBox="1">
            <a:spLocks noGrp="1"/>
          </p:cNvSpPr>
          <p:nvPr>
            <p:ph type="body" idx="1"/>
          </p:nvPr>
        </p:nvSpPr>
        <p:spPr>
          <a:xfrm>
            <a:off x="974575" y="1048300"/>
            <a:ext cx="7646100" cy="5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 sz="1600"/>
              <a:t>To make a copy of a saved Sinopia description, use the “two sheets of paper” icon.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endParaRPr sz="1600"/>
          </a:p>
        </p:txBody>
      </p:sp>
      <p:sp>
        <p:nvSpPr>
          <p:cNvPr id="85" name="Google Shape;85;g2c6778abe95_0_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86" name="Google Shape;86;g2c6778abe95_0_23"/>
          <p:cNvPicPr preferRelativeResize="0"/>
          <p:nvPr/>
        </p:nvPicPr>
        <p:blipFill rotWithShape="1">
          <a:blip r:embed="rId4">
            <a:alphaModFix/>
          </a:blip>
          <a:srcRect l="23613" t="16027" r="19665" b="11155"/>
          <a:stretch/>
        </p:blipFill>
        <p:spPr>
          <a:xfrm>
            <a:off x="385600" y="1022875"/>
            <a:ext cx="588975" cy="65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2c6778abe95_0_23"/>
          <p:cNvSpPr txBox="1"/>
          <p:nvPr/>
        </p:nvSpPr>
        <p:spPr>
          <a:xfrm>
            <a:off x="956275" y="4368225"/>
            <a:ext cx="7682700" cy="400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b="1">
                <a:solidFill>
                  <a:schemeClr val="dk1"/>
                </a:solidFill>
              </a:rPr>
              <a:t>The copy button is also available when you are in edit mode for a single resource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" name="Google Shape;88;g2c6778abe95_0_23"/>
          <p:cNvSpPr/>
          <p:nvPr/>
        </p:nvSpPr>
        <p:spPr>
          <a:xfrm>
            <a:off x="3776625" y="2124775"/>
            <a:ext cx="239700" cy="237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75d7e7a38f_1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25" y="1805988"/>
            <a:ext cx="4868957" cy="280291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4" name="Google Shape;94;g275d7e7a38f_1_1"/>
          <p:cNvSpPr txBox="1">
            <a:spLocks noGrp="1"/>
          </p:cNvSpPr>
          <p:nvPr>
            <p:ph type="body" idx="1"/>
          </p:nvPr>
        </p:nvSpPr>
        <p:spPr>
          <a:xfrm>
            <a:off x="974575" y="1020900"/>
            <a:ext cx="7646100" cy="5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 sz="1600"/>
              <a:t>To make a copy of a saved Sinopia description, use the “two sheets of paper” icon.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endParaRPr sz="1600"/>
          </a:p>
        </p:txBody>
      </p:sp>
      <p:sp>
        <p:nvSpPr>
          <p:cNvPr id="95" name="Google Shape;95;g275d7e7a38f_1_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96" name="Google Shape;96;g275d7e7a38f_1_1"/>
          <p:cNvPicPr preferRelativeResize="0"/>
          <p:nvPr/>
        </p:nvPicPr>
        <p:blipFill rotWithShape="1">
          <a:blip r:embed="rId4">
            <a:alphaModFix/>
          </a:blip>
          <a:srcRect l="23612" t="16027" r="19665" b="11154"/>
          <a:stretch/>
        </p:blipFill>
        <p:spPr>
          <a:xfrm>
            <a:off x="288550" y="995475"/>
            <a:ext cx="588975" cy="6502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275d7e7a38f_1_1"/>
          <p:cNvSpPr txBox="1"/>
          <p:nvPr/>
        </p:nvSpPr>
        <p:spPr>
          <a:xfrm>
            <a:off x="5487075" y="2171000"/>
            <a:ext cx="3251700" cy="877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And finally, it is also available in</a:t>
            </a:r>
            <a:r>
              <a:rPr lang="en-US"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Preview mode</a:t>
            </a:r>
            <a:r>
              <a:rPr lang="en-US" sz="1500" i="0" u="none" strike="noStrike" cap="none">
                <a:solidFill>
                  <a:schemeClr val="dk1"/>
                </a:solidFill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bottom of the screen.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275d7e7a38f_1_1"/>
          <p:cNvSpPr txBox="1">
            <a:spLocks noGrp="1"/>
          </p:cNvSpPr>
          <p:nvPr>
            <p:ph type="title"/>
          </p:nvPr>
        </p:nvSpPr>
        <p:spPr>
          <a:xfrm>
            <a:off x="439650" y="26700"/>
            <a:ext cx="8264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Copying a description – From Preview</a:t>
            </a:r>
            <a:endParaRPr/>
          </a:p>
        </p:txBody>
      </p:sp>
      <p:sp>
        <p:nvSpPr>
          <p:cNvPr id="99" name="Google Shape;99;g275d7e7a38f_1_1"/>
          <p:cNvSpPr/>
          <p:nvPr/>
        </p:nvSpPr>
        <p:spPr>
          <a:xfrm>
            <a:off x="4923225" y="4333775"/>
            <a:ext cx="239700" cy="237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After you click Copy</a:t>
            </a:r>
            <a:endParaRPr/>
          </a:p>
        </p:txBody>
      </p:sp>
      <p:sp>
        <p:nvSpPr>
          <p:cNvPr id="105" name="Google Shape;105;p5"/>
          <p:cNvSpPr txBox="1">
            <a:spLocks noGrp="1"/>
          </p:cNvSpPr>
          <p:nvPr>
            <p:ph type="body" idx="1"/>
          </p:nvPr>
        </p:nvSpPr>
        <p:spPr>
          <a:xfrm>
            <a:off x="311800" y="1369225"/>
            <a:ext cx="2920800" cy="3559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When you click </a:t>
            </a:r>
            <a:r>
              <a:rPr lang="en-US" sz="1600" b="1"/>
              <a:t>Copy</a:t>
            </a:r>
            <a:r>
              <a:rPr lang="en-US" sz="1600"/>
              <a:t>, Sinopia opens a new tab under the </a:t>
            </a:r>
            <a:r>
              <a:rPr lang="en-US" sz="1600" b="1"/>
              <a:t>Editor</a:t>
            </a:r>
            <a:r>
              <a:rPr lang="en-US" sz="1600"/>
              <a:t> tab, containing an unsaved copy. </a:t>
            </a:r>
            <a:r>
              <a:rPr lang="en-US" sz="1600">
                <a:solidFill>
                  <a:schemeClr val="dk1"/>
                </a:solidFill>
              </a:rPr>
              <a:t>Note that the URI for the original resource is no longer there.</a:t>
            </a:r>
            <a:br>
              <a:rPr lang="en-US" sz="1600"/>
            </a:b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You can now add and change data and save the new description.</a:t>
            </a:r>
            <a:br>
              <a:rPr lang="en-US" sz="1600"/>
            </a:b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A new, unique URI will be assigned when you save.</a:t>
            </a:r>
            <a:endParaRPr sz="1600"/>
          </a:p>
        </p:txBody>
      </p:sp>
      <p:sp>
        <p:nvSpPr>
          <p:cNvPr id="106" name="Google Shape;106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107" name="Google Shape;10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125" y="1083600"/>
            <a:ext cx="4176276" cy="17628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8" name="Google Shape;10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1125" y="2973075"/>
            <a:ext cx="4209368" cy="19167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9" name="Google Shape;109;p5"/>
          <p:cNvSpPr txBox="1"/>
          <p:nvPr/>
        </p:nvSpPr>
        <p:spPr>
          <a:xfrm>
            <a:off x="7734675" y="1645400"/>
            <a:ext cx="9006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Original</a:t>
            </a:r>
            <a:endParaRPr sz="1500"/>
          </a:p>
        </p:txBody>
      </p:sp>
      <p:sp>
        <p:nvSpPr>
          <p:cNvPr id="110" name="Google Shape;110;p5"/>
          <p:cNvSpPr txBox="1"/>
          <p:nvPr/>
        </p:nvSpPr>
        <p:spPr>
          <a:xfrm>
            <a:off x="7734675" y="3028600"/>
            <a:ext cx="1286400" cy="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Copy (before saving)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111" name="Google Shape;111;p5"/>
          <p:cNvSpPr/>
          <p:nvPr/>
        </p:nvSpPr>
        <p:spPr>
          <a:xfrm>
            <a:off x="3362050" y="1268050"/>
            <a:ext cx="3252000" cy="215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"/>
          <p:cNvSpPr txBox="1">
            <a:spLocks noGrp="1"/>
          </p:cNvSpPr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End of Module 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CC Training Slid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On-screen Show (16:9)</PresentationFormat>
  <Paragraphs>32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PCC Training Slides</vt:lpstr>
      <vt:lpstr>Copying Descriptions</vt:lpstr>
      <vt:lpstr>Scope of this module</vt:lpstr>
      <vt:lpstr>Why copy a description?</vt:lpstr>
      <vt:lpstr>Copying a description--From Dashboard</vt:lpstr>
      <vt:lpstr>Copying a description--From Edit mode</vt:lpstr>
      <vt:lpstr>Copying a description – From Preview</vt:lpstr>
      <vt:lpstr>After you click Copy</vt:lpstr>
      <vt:lpstr>End of Module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Copying Descriptions</dc:title>
  <dc:creator>Paul Frank</dc:creator>
  <cp:lastModifiedBy>Frank, Paul</cp:lastModifiedBy>
  <cp:revision>1</cp:revision>
  <dcterms:modified xsi:type="dcterms:W3CDTF">2024-04-17T11:18:23Z</dcterms:modified>
</cp:coreProperties>
</file>